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handoutMasterIdLst>
    <p:handoutMasterId r:id="rId30"/>
  </p:handoutMasterIdLst>
  <p:sldIdLst>
    <p:sldId id="15463" r:id="rId3"/>
    <p:sldId id="15464" r:id="rId4"/>
    <p:sldId id="15444" r:id="rId5"/>
    <p:sldId id="15438" r:id="rId6"/>
    <p:sldId id="15439" r:id="rId7"/>
    <p:sldId id="15441" r:id="rId8"/>
    <p:sldId id="15448" r:id="rId9"/>
    <p:sldId id="15450" r:id="rId10"/>
    <p:sldId id="15440" r:id="rId11"/>
    <p:sldId id="15445" r:id="rId12"/>
    <p:sldId id="15431" r:id="rId13"/>
    <p:sldId id="15437" r:id="rId14"/>
    <p:sldId id="15451" r:id="rId15"/>
    <p:sldId id="15429" r:id="rId16"/>
    <p:sldId id="15421" r:id="rId17"/>
    <p:sldId id="15456" r:id="rId18"/>
    <p:sldId id="15458" r:id="rId19"/>
    <p:sldId id="15452" r:id="rId20"/>
    <p:sldId id="15447" r:id="rId21"/>
    <p:sldId id="15461" r:id="rId22"/>
    <p:sldId id="15462" r:id="rId23"/>
    <p:sldId id="15459" r:id="rId24"/>
    <p:sldId id="15465" r:id="rId25"/>
    <p:sldId id="15466" r:id="rId26"/>
    <p:sldId id="15467" r:id="rId27"/>
    <p:sldId id="15460" r:id="rId28"/>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799FDFD-E314-49F8-9D82-81E764492B67}">
          <p14:sldIdLst>
            <p14:sldId id="15463"/>
            <p14:sldId id="15464"/>
            <p14:sldId id="15444"/>
            <p14:sldId id="15438"/>
            <p14:sldId id="15439"/>
            <p14:sldId id="15441"/>
            <p14:sldId id="15448"/>
            <p14:sldId id="15450"/>
            <p14:sldId id="15440"/>
            <p14:sldId id="15445"/>
            <p14:sldId id="15431"/>
            <p14:sldId id="15437"/>
            <p14:sldId id="15451"/>
            <p14:sldId id="15429"/>
            <p14:sldId id="15421"/>
            <p14:sldId id="15456"/>
            <p14:sldId id="15458"/>
            <p14:sldId id="15452"/>
            <p14:sldId id="15447"/>
            <p14:sldId id="15461"/>
            <p14:sldId id="15462"/>
            <p14:sldId id="15459"/>
            <p14:sldId id="15465"/>
            <p14:sldId id="15466"/>
            <p14:sldId id="15467"/>
            <p14:sldId id="15460"/>
          </p14:sldIdLst>
        </p14:section>
      </p14:sectionLst>
    </p:ex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8CE0A5-200E-476D-1274-B91B28F89F08}" name="岡村　優子" initials="優岡" userId="S::maokamur@ncc.go.jp::5f09291c-fc53-4cdb-b415-0190c80769d7" providerId="AD"/>
  <p188:author id="{AEA227AA-8CDD-668D-BF03-66E0D027A6D4}" name="Kyoko Obama" initials="京小" userId="S::kobama@ncc.go.jp::12f89d54-62c4-4ed0-b7ec-4075697b66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808080"/>
    <a:srgbClr val="C6E6A2"/>
    <a:srgbClr val="CCCCFF"/>
    <a:srgbClr val="7E9DB9"/>
    <a:srgbClr val="333F50"/>
    <a:srgbClr val="ED7D31"/>
    <a:srgbClr val="D0CECE"/>
    <a:srgbClr val="E7E7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05" autoAdjust="0"/>
    <p:restoredTop sz="72848" autoAdjust="0"/>
  </p:normalViewPr>
  <p:slideViewPr>
    <p:cSldViewPr snapToGrid="0">
      <p:cViewPr>
        <p:scale>
          <a:sx n="75" d="100"/>
          <a:sy n="75" d="100"/>
        </p:scale>
        <p:origin x="840" y="102"/>
      </p:cViewPr>
      <p:guideLst>
        <p:guide orient="horz" pos="2183"/>
        <p:guide pos="3863"/>
      </p:guideLst>
    </p:cSldViewPr>
  </p:slideViewPr>
  <p:notesTextViewPr>
    <p:cViewPr>
      <p:scale>
        <a:sx n="150" d="100"/>
        <a:sy n="150" d="100"/>
      </p:scale>
      <p:origin x="0" y="0"/>
    </p:cViewPr>
  </p:notesTextViewPr>
  <p:sorterViewPr>
    <p:cViewPr>
      <p:scale>
        <a:sx n="100" d="100"/>
        <a:sy n="100" d="100"/>
      </p:scale>
      <p:origin x="0" y="-455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A6ED94-403D-42C4-8BC1-5F82807F9478}" type="doc">
      <dgm:prSet loTypeId="urn:microsoft.com/office/officeart/2005/8/layout/venn1" loCatId="relationship" qsTypeId="urn:microsoft.com/office/officeart/2005/8/quickstyle/simple1" qsCatId="simple" csTypeId="urn:microsoft.com/office/officeart/2005/8/colors/accent1_2" csCatId="accent1" phldr="1"/>
      <dgm:spPr/>
    </dgm:pt>
    <dgm:pt modelId="{5EF54BFC-A6CB-4AA6-87CD-9D046B0A66E6}">
      <dgm:prSet phldrT="[テキスト]" custT="1"/>
      <dgm:spPr>
        <a:ln>
          <a:no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dirty="0">
              <a:latin typeface="ＭＳ Ｐゴシック" panose="020B0600070205080204" pitchFamily="50" charset="-128"/>
              <a:ea typeface="ＭＳ Ｐゴシック" panose="020B0600070205080204" pitchFamily="50" charset="-128"/>
            </a:rPr>
            <a:t>情報</a:t>
          </a:r>
        </a:p>
      </dgm:t>
    </dgm:pt>
    <dgm:pt modelId="{2AFE72A1-1CE5-4C2F-8666-A02AB3B48B89}" type="parTrans" cxnId="{A988AD98-DE5B-46CD-B209-0153BA1B47E5}">
      <dgm:prSet/>
      <dgm:spPr/>
      <dgm:t>
        <a:bodyPr/>
        <a:lstStyle/>
        <a:p>
          <a:endParaRPr kumimoji="1" lang="ja-JP" altLang="en-US"/>
        </a:p>
      </dgm:t>
    </dgm:pt>
    <dgm:pt modelId="{BE0DDCD5-6C6C-491B-986F-B6E5472D9393}" type="sibTrans" cxnId="{A988AD98-DE5B-46CD-B209-0153BA1B47E5}">
      <dgm:prSet/>
      <dgm:spPr/>
      <dgm:t>
        <a:bodyPr/>
        <a:lstStyle/>
        <a:p>
          <a:endParaRPr kumimoji="1" lang="ja-JP" altLang="en-US"/>
        </a:p>
      </dgm:t>
    </dgm:pt>
    <dgm:pt modelId="{16A82D4B-D067-400A-BEEE-FB8219CD6242}">
      <dgm:prSet phldrT="[テキスト]" custT="1"/>
      <dgm:spPr>
        <a:ln>
          <a:noFill/>
        </a:ln>
      </dgm:spPr>
      <dgm:t>
        <a:bodyPr/>
        <a:lstStyle/>
        <a:p>
          <a:r>
            <a:rPr kumimoji="1" lang="ja-JP" altLang="en-US" sz="1600" dirty="0">
              <a:latin typeface="ＭＳ Ｐゴシック" panose="020B0600070205080204" pitchFamily="50" charset="-128"/>
              <a:ea typeface="ＭＳ Ｐゴシック" panose="020B0600070205080204" pitchFamily="50" charset="-128"/>
            </a:rPr>
            <a:t>伝え方</a:t>
          </a:r>
        </a:p>
      </dgm:t>
    </dgm:pt>
    <dgm:pt modelId="{9360D602-4960-4AC0-9E8B-5F8B81A3087C}" type="parTrans" cxnId="{58965C02-A10D-4BBD-A576-7819A0AB2FED}">
      <dgm:prSet/>
      <dgm:spPr/>
      <dgm:t>
        <a:bodyPr/>
        <a:lstStyle/>
        <a:p>
          <a:endParaRPr kumimoji="1" lang="ja-JP" altLang="en-US"/>
        </a:p>
      </dgm:t>
    </dgm:pt>
    <dgm:pt modelId="{25D62DDD-518A-4D5C-8833-D568EAF50E7D}" type="sibTrans" cxnId="{58965C02-A10D-4BBD-A576-7819A0AB2FED}">
      <dgm:prSet/>
      <dgm:spPr/>
      <dgm:t>
        <a:bodyPr/>
        <a:lstStyle/>
        <a:p>
          <a:endParaRPr kumimoji="1" lang="ja-JP" altLang="en-US"/>
        </a:p>
      </dgm:t>
    </dgm:pt>
    <dgm:pt modelId="{BA69DA09-1E6A-4F32-A1BB-9C1D99746758}">
      <dgm:prSet phldrT="[テキスト]" custT="1"/>
      <dgm:spPr>
        <a:ln>
          <a:noFill/>
        </a:ln>
      </dgm:spPr>
      <dgm:t>
        <a:bodyPr/>
        <a:lstStyle/>
        <a:p>
          <a:r>
            <a:rPr kumimoji="1" lang="ja-JP" altLang="en-US" sz="1600" dirty="0">
              <a:latin typeface="ＭＳ Ｐゴシック" panose="020B0600070205080204" pitchFamily="50" charset="-128"/>
              <a:ea typeface="ＭＳ Ｐゴシック" panose="020B0600070205080204" pitchFamily="50" charset="-128"/>
            </a:rPr>
            <a:t>場の</a:t>
          </a:r>
          <a:endParaRPr kumimoji="1" lang="en-US" altLang="ja-JP" sz="1600" dirty="0">
            <a:latin typeface="ＭＳ Ｐゴシック" panose="020B0600070205080204" pitchFamily="50" charset="-128"/>
            <a:ea typeface="ＭＳ Ｐゴシック" panose="020B0600070205080204" pitchFamily="50" charset="-128"/>
          </a:endParaRPr>
        </a:p>
        <a:p>
          <a:r>
            <a:rPr kumimoji="1" lang="ja-JP" altLang="en-US" sz="1600" dirty="0">
              <a:latin typeface="ＭＳ Ｐゴシック" panose="020B0600070205080204" pitchFamily="50" charset="-128"/>
              <a:ea typeface="ＭＳ Ｐゴシック" panose="020B0600070205080204" pitchFamily="50" charset="-128"/>
            </a:rPr>
            <a:t>設定</a:t>
          </a:r>
        </a:p>
      </dgm:t>
    </dgm:pt>
    <dgm:pt modelId="{82DDCD96-D0E2-493C-9892-03F457F13C24}" type="parTrans" cxnId="{04EB8DE2-8C5C-4C24-A94B-F8A0C36208A6}">
      <dgm:prSet/>
      <dgm:spPr/>
      <dgm:t>
        <a:bodyPr/>
        <a:lstStyle/>
        <a:p>
          <a:endParaRPr kumimoji="1" lang="ja-JP" altLang="en-US"/>
        </a:p>
      </dgm:t>
    </dgm:pt>
    <dgm:pt modelId="{02CBAC2F-60FC-4DE9-B592-E69812C808C2}" type="sibTrans" cxnId="{04EB8DE2-8C5C-4C24-A94B-F8A0C36208A6}">
      <dgm:prSet/>
      <dgm:spPr/>
      <dgm:t>
        <a:bodyPr/>
        <a:lstStyle/>
        <a:p>
          <a:endParaRPr kumimoji="1" lang="ja-JP" altLang="en-US"/>
        </a:p>
      </dgm:t>
    </dgm:pt>
    <dgm:pt modelId="{127E9F34-E4FE-4F8A-B3C1-3B86C1D8978F}">
      <dgm:prSet phldrT="[テキスト]" custT="1"/>
      <dgm:spPr>
        <a:ln>
          <a:noFill/>
        </a:ln>
      </dgm:spPr>
      <dgm:t>
        <a:bodyPr/>
        <a:lstStyle/>
        <a:p>
          <a:pPr algn="r"/>
          <a:r>
            <a:rPr kumimoji="1" lang="ja-JP" altLang="en-US" sz="1500" dirty="0">
              <a:solidFill>
                <a:srgbClr val="C00000"/>
              </a:solidFill>
              <a:latin typeface="ＭＳ Ｐゴシック" panose="020B0600070205080204" pitchFamily="50" charset="-128"/>
              <a:ea typeface="ＭＳ Ｐゴシック" panose="020B0600070205080204" pitchFamily="50" charset="-128"/>
            </a:rPr>
            <a:t>共感</a:t>
          </a:r>
        </a:p>
      </dgm:t>
    </dgm:pt>
    <dgm:pt modelId="{F1A288B5-1C48-479C-81CD-E2AED32B6B87}" type="parTrans" cxnId="{D92E98DA-DAA6-487A-BB3A-48CD3670AA9E}">
      <dgm:prSet/>
      <dgm:spPr/>
      <dgm:t>
        <a:bodyPr/>
        <a:lstStyle/>
        <a:p>
          <a:endParaRPr kumimoji="1" lang="ja-JP" altLang="en-US"/>
        </a:p>
      </dgm:t>
    </dgm:pt>
    <dgm:pt modelId="{1C94FE6F-ECC3-49CC-8155-F6A53E49D0F3}" type="sibTrans" cxnId="{D92E98DA-DAA6-487A-BB3A-48CD3670AA9E}">
      <dgm:prSet/>
      <dgm:spPr/>
      <dgm:t>
        <a:bodyPr/>
        <a:lstStyle/>
        <a:p>
          <a:endParaRPr kumimoji="1" lang="ja-JP" altLang="en-US"/>
        </a:p>
      </dgm:t>
    </dgm:pt>
    <dgm:pt modelId="{F752B5C3-B1A6-42AD-BB8C-9DAA47D1E98F}" type="pres">
      <dgm:prSet presAssocID="{F8A6ED94-403D-42C4-8BC1-5F82807F9478}" presName="compositeShape" presStyleCnt="0">
        <dgm:presLayoutVars>
          <dgm:chMax val="7"/>
          <dgm:dir/>
          <dgm:resizeHandles val="exact"/>
        </dgm:presLayoutVars>
      </dgm:prSet>
      <dgm:spPr/>
    </dgm:pt>
    <dgm:pt modelId="{8C11484A-1F38-48BE-9E08-296551075ACA}" type="pres">
      <dgm:prSet presAssocID="{BA69DA09-1E6A-4F32-A1BB-9C1D99746758}" presName="circ1" presStyleLbl="vennNode1" presStyleIdx="0" presStyleCnt="4" custScaleX="133247" custScaleY="97115" custLinFactNeighborX="-64" custLinFactNeighborY="6148"/>
      <dgm:spPr/>
    </dgm:pt>
    <dgm:pt modelId="{5335E0F4-6907-448E-9418-B6EBFB602DCA}" type="pres">
      <dgm:prSet presAssocID="{BA69DA09-1E6A-4F32-A1BB-9C1D99746758}" presName="circ1Tx" presStyleLbl="revTx" presStyleIdx="0" presStyleCnt="0">
        <dgm:presLayoutVars>
          <dgm:chMax val="0"/>
          <dgm:chPref val="0"/>
          <dgm:bulletEnabled val="1"/>
        </dgm:presLayoutVars>
      </dgm:prSet>
      <dgm:spPr/>
    </dgm:pt>
    <dgm:pt modelId="{AC398BE3-0BA6-46DA-AC2C-34572AA75B5B}" type="pres">
      <dgm:prSet presAssocID="{127E9F34-E4FE-4F8A-B3C1-3B86C1D8978F}" presName="circ2" presStyleLbl="vennNode1" presStyleIdx="1" presStyleCnt="4" custScaleX="121336" custScaleY="110731" custLinFactNeighborX="1067" custLinFactNeighborY="-1008"/>
      <dgm:spPr/>
    </dgm:pt>
    <dgm:pt modelId="{7921F8EB-B590-45AA-8BC1-46F94924F0F2}" type="pres">
      <dgm:prSet presAssocID="{127E9F34-E4FE-4F8A-B3C1-3B86C1D8978F}" presName="circ2Tx" presStyleLbl="revTx" presStyleIdx="0" presStyleCnt="0">
        <dgm:presLayoutVars>
          <dgm:chMax val="0"/>
          <dgm:chPref val="0"/>
          <dgm:bulletEnabled val="1"/>
        </dgm:presLayoutVars>
      </dgm:prSet>
      <dgm:spPr/>
    </dgm:pt>
    <dgm:pt modelId="{926344A0-E5EE-4A04-A2F8-EE548786AC18}" type="pres">
      <dgm:prSet presAssocID="{5EF54BFC-A6CB-4AA6-87CD-9D046B0A66E6}" presName="circ3" presStyleLbl="vennNode1" presStyleIdx="2" presStyleCnt="4" custScaleX="112181" custScaleY="98713" custLinFactNeighborX="-1840" custLinFactNeighborY="-9078"/>
      <dgm:spPr/>
    </dgm:pt>
    <dgm:pt modelId="{287CA143-3D4F-4117-B2EB-44B183556F37}" type="pres">
      <dgm:prSet presAssocID="{5EF54BFC-A6CB-4AA6-87CD-9D046B0A66E6}" presName="circ3Tx" presStyleLbl="revTx" presStyleIdx="0" presStyleCnt="0">
        <dgm:presLayoutVars>
          <dgm:chMax val="0"/>
          <dgm:chPref val="0"/>
          <dgm:bulletEnabled val="1"/>
        </dgm:presLayoutVars>
      </dgm:prSet>
      <dgm:spPr/>
    </dgm:pt>
    <dgm:pt modelId="{D54FF546-62C3-40F6-A94A-044441B23BE1}" type="pres">
      <dgm:prSet presAssocID="{16A82D4B-D067-400A-BEEE-FB8219CD6242}" presName="circ4" presStyleLbl="vennNode1" presStyleIdx="3" presStyleCnt="4" custScaleX="123501" custScaleY="116026" custLinFactNeighborX="-5483" custLinFactNeighborY="399"/>
      <dgm:spPr/>
    </dgm:pt>
    <dgm:pt modelId="{6255694C-DB88-4150-A359-C68F23AA783D}" type="pres">
      <dgm:prSet presAssocID="{16A82D4B-D067-400A-BEEE-FB8219CD6242}" presName="circ4Tx" presStyleLbl="revTx" presStyleIdx="0" presStyleCnt="0">
        <dgm:presLayoutVars>
          <dgm:chMax val="0"/>
          <dgm:chPref val="0"/>
          <dgm:bulletEnabled val="1"/>
        </dgm:presLayoutVars>
      </dgm:prSet>
      <dgm:spPr/>
    </dgm:pt>
  </dgm:ptLst>
  <dgm:cxnLst>
    <dgm:cxn modelId="{58965C02-A10D-4BBD-A576-7819A0AB2FED}" srcId="{F8A6ED94-403D-42C4-8BC1-5F82807F9478}" destId="{16A82D4B-D067-400A-BEEE-FB8219CD6242}" srcOrd="3" destOrd="0" parTransId="{9360D602-4960-4AC0-9E8B-5F8B81A3087C}" sibTransId="{25D62DDD-518A-4D5C-8833-D568EAF50E7D}"/>
    <dgm:cxn modelId="{0CEBD510-171A-4E44-AF24-36647C8B0D8F}" type="presOf" srcId="{5EF54BFC-A6CB-4AA6-87CD-9D046B0A66E6}" destId="{287CA143-3D4F-4117-B2EB-44B183556F37}" srcOrd="1" destOrd="0" presId="urn:microsoft.com/office/officeart/2005/8/layout/venn1"/>
    <dgm:cxn modelId="{6745C211-09E0-4AA4-877A-739FF5C04E79}" type="presOf" srcId="{F8A6ED94-403D-42C4-8BC1-5F82807F9478}" destId="{F752B5C3-B1A6-42AD-BB8C-9DAA47D1E98F}" srcOrd="0" destOrd="0" presId="urn:microsoft.com/office/officeart/2005/8/layout/venn1"/>
    <dgm:cxn modelId="{675AC118-8BD8-4B97-BA2F-299129DD256D}" type="presOf" srcId="{5EF54BFC-A6CB-4AA6-87CD-9D046B0A66E6}" destId="{926344A0-E5EE-4A04-A2F8-EE548786AC18}" srcOrd="0" destOrd="0" presId="urn:microsoft.com/office/officeart/2005/8/layout/venn1"/>
    <dgm:cxn modelId="{D6A6FD62-62D8-4374-94AF-540E968506FA}" type="presOf" srcId="{BA69DA09-1E6A-4F32-A1BB-9C1D99746758}" destId="{5335E0F4-6907-448E-9418-B6EBFB602DCA}" srcOrd="1" destOrd="0" presId="urn:microsoft.com/office/officeart/2005/8/layout/venn1"/>
    <dgm:cxn modelId="{5FDD4B81-2195-4092-AB1E-956E8880E413}" type="presOf" srcId="{BA69DA09-1E6A-4F32-A1BB-9C1D99746758}" destId="{8C11484A-1F38-48BE-9E08-296551075ACA}" srcOrd="0" destOrd="0" presId="urn:microsoft.com/office/officeart/2005/8/layout/venn1"/>
    <dgm:cxn modelId="{652DED87-7F93-4F81-B718-47A150DF7C9E}" type="presOf" srcId="{16A82D4B-D067-400A-BEEE-FB8219CD6242}" destId="{6255694C-DB88-4150-A359-C68F23AA783D}" srcOrd="1" destOrd="0" presId="urn:microsoft.com/office/officeart/2005/8/layout/venn1"/>
    <dgm:cxn modelId="{A988AD98-DE5B-46CD-B209-0153BA1B47E5}" srcId="{F8A6ED94-403D-42C4-8BC1-5F82807F9478}" destId="{5EF54BFC-A6CB-4AA6-87CD-9D046B0A66E6}" srcOrd="2" destOrd="0" parTransId="{2AFE72A1-1CE5-4C2F-8666-A02AB3B48B89}" sibTransId="{BE0DDCD5-6C6C-491B-986F-B6E5472D9393}"/>
    <dgm:cxn modelId="{3E3E1FB0-9319-4300-B146-D489CBC35E26}" type="presOf" srcId="{127E9F34-E4FE-4F8A-B3C1-3B86C1D8978F}" destId="{7921F8EB-B590-45AA-8BC1-46F94924F0F2}" srcOrd="1" destOrd="0" presId="urn:microsoft.com/office/officeart/2005/8/layout/venn1"/>
    <dgm:cxn modelId="{F3565EC2-850F-4662-AE5A-52A2E228E8C5}" type="presOf" srcId="{16A82D4B-D067-400A-BEEE-FB8219CD6242}" destId="{D54FF546-62C3-40F6-A94A-044441B23BE1}" srcOrd="0" destOrd="0" presId="urn:microsoft.com/office/officeart/2005/8/layout/venn1"/>
    <dgm:cxn modelId="{3907BBC7-C4CD-470D-8457-FFE36EBDE2D1}" type="presOf" srcId="{127E9F34-E4FE-4F8A-B3C1-3B86C1D8978F}" destId="{AC398BE3-0BA6-46DA-AC2C-34572AA75B5B}" srcOrd="0" destOrd="0" presId="urn:microsoft.com/office/officeart/2005/8/layout/venn1"/>
    <dgm:cxn modelId="{D92E98DA-DAA6-487A-BB3A-48CD3670AA9E}" srcId="{F8A6ED94-403D-42C4-8BC1-5F82807F9478}" destId="{127E9F34-E4FE-4F8A-B3C1-3B86C1D8978F}" srcOrd="1" destOrd="0" parTransId="{F1A288B5-1C48-479C-81CD-E2AED32B6B87}" sibTransId="{1C94FE6F-ECC3-49CC-8155-F6A53E49D0F3}"/>
    <dgm:cxn modelId="{04EB8DE2-8C5C-4C24-A94B-F8A0C36208A6}" srcId="{F8A6ED94-403D-42C4-8BC1-5F82807F9478}" destId="{BA69DA09-1E6A-4F32-A1BB-9C1D99746758}" srcOrd="0" destOrd="0" parTransId="{82DDCD96-D0E2-493C-9892-03F457F13C24}" sibTransId="{02CBAC2F-60FC-4DE9-B592-E69812C808C2}"/>
    <dgm:cxn modelId="{EB759A71-6047-4AA7-B0B2-F5AA42A13F20}" type="presParOf" srcId="{F752B5C3-B1A6-42AD-BB8C-9DAA47D1E98F}" destId="{8C11484A-1F38-48BE-9E08-296551075ACA}" srcOrd="0" destOrd="0" presId="urn:microsoft.com/office/officeart/2005/8/layout/venn1"/>
    <dgm:cxn modelId="{1C74EBC0-F6D4-4D1B-8289-88C43595DAAE}" type="presParOf" srcId="{F752B5C3-B1A6-42AD-BB8C-9DAA47D1E98F}" destId="{5335E0F4-6907-448E-9418-B6EBFB602DCA}" srcOrd="1" destOrd="0" presId="urn:microsoft.com/office/officeart/2005/8/layout/venn1"/>
    <dgm:cxn modelId="{A53FC0CF-1F74-4619-BA7E-CEBA627A2625}" type="presParOf" srcId="{F752B5C3-B1A6-42AD-BB8C-9DAA47D1E98F}" destId="{AC398BE3-0BA6-46DA-AC2C-34572AA75B5B}" srcOrd="2" destOrd="0" presId="urn:microsoft.com/office/officeart/2005/8/layout/venn1"/>
    <dgm:cxn modelId="{F454D93B-81F7-4BFF-974F-D1A648A1A823}" type="presParOf" srcId="{F752B5C3-B1A6-42AD-BB8C-9DAA47D1E98F}" destId="{7921F8EB-B590-45AA-8BC1-46F94924F0F2}" srcOrd="3" destOrd="0" presId="urn:microsoft.com/office/officeart/2005/8/layout/venn1"/>
    <dgm:cxn modelId="{5C7F7418-315B-4D62-9DCB-39CD76286EAA}" type="presParOf" srcId="{F752B5C3-B1A6-42AD-BB8C-9DAA47D1E98F}" destId="{926344A0-E5EE-4A04-A2F8-EE548786AC18}" srcOrd="4" destOrd="0" presId="urn:microsoft.com/office/officeart/2005/8/layout/venn1"/>
    <dgm:cxn modelId="{A742761C-D971-48E5-AD91-BCF63147D337}" type="presParOf" srcId="{F752B5C3-B1A6-42AD-BB8C-9DAA47D1E98F}" destId="{287CA143-3D4F-4117-B2EB-44B183556F37}" srcOrd="5" destOrd="0" presId="urn:microsoft.com/office/officeart/2005/8/layout/venn1"/>
    <dgm:cxn modelId="{3230262A-DD97-4A8A-B7C6-63E3BD9723FA}" type="presParOf" srcId="{F752B5C3-B1A6-42AD-BB8C-9DAA47D1E98F}" destId="{D54FF546-62C3-40F6-A94A-044441B23BE1}" srcOrd="6" destOrd="0" presId="urn:microsoft.com/office/officeart/2005/8/layout/venn1"/>
    <dgm:cxn modelId="{3AFC511F-FE34-4DE8-A012-A7F3B3FF1FE5}" type="presParOf" srcId="{F752B5C3-B1A6-42AD-BB8C-9DAA47D1E98F}" destId="{6255694C-DB88-4150-A359-C68F23AA783D}" srcOrd="7" destOrd="0" presId="urn:microsoft.com/office/officeart/2005/8/layout/venn1"/>
  </dgm:cxnLst>
  <dgm:bg/>
  <dgm:whole>
    <a:ln w="6350" cap="flat" cmpd="sng" algn="ctr">
      <a:noFill/>
      <a:prstDash val="solid"/>
      <a:round/>
      <a:headEnd type="none" w="med" len="med"/>
      <a:tailEnd type="none" w="med" len="med"/>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1484A-1F38-48BE-9E08-296551075ACA}">
      <dsp:nvSpPr>
        <dsp:cNvPr id="0" name=""/>
        <dsp:cNvSpPr/>
      </dsp:nvSpPr>
      <dsp:spPr>
        <a:xfrm>
          <a:off x="648303" y="47199"/>
          <a:ext cx="690051" cy="502933"/>
        </a:xfrm>
        <a:prstGeom prst="ellipse">
          <a:avLst/>
        </a:prstGeom>
        <a:solidFill>
          <a:schemeClr val="accent1">
            <a:alpha val="5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場の</a:t>
          </a:r>
          <a:endParaRPr kumimoji="1" lang="en-US" altLang="ja-JP" sz="1600" kern="1200" dirty="0">
            <a:latin typeface="ＭＳ Ｐゴシック" panose="020B0600070205080204" pitchFamily="50" charset="-128"/>
            <a:ea typeface="ＭＳ Ｐゴシック" panose="020B0600070205080204" pitchFamily="50" charset="-128"/>
          </a:endParaRPr>
        </a:p>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設定</a:t>
          </a:r>
        </a:p>
      </dsp:txBody>
      <dsp:txXfrm>
        <a:off x="727924" y="114902"/>
        <a:ext cx="530809" cy="159584"/>
      </dsp:txXfrm>
    </dsp:sp>
    <dsp:sp modelId="{AC398BE3-0BA6-46DA-AC2C-34572AA75B5B}">
      <dsp:nvSpPr>
        <dsp:cNvPr id="0" name=""/>
        <dsp:cNvSpPr/>
      </dsp:nvSpPr>
      <dsp:spPr>
        <a:xfrm>
          <a:off x="914062" y="203943"/>
          <a:ext cx="628367" cy="573447"/>
        </a:xfrm>
        <a:prstGeom prst="ellipse">
          <a:avLst/>
        </a:prstGeom>
        <a:solidFill>
          <a:schemeClr val="accent1">
            <a:alpha val="5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666750">
            <a:lnSpc>
              <a:spcPct val="90000"/>
            </a:lnSpc>
            <a:spcBef>
              <a:spcPct val="0"/>
            </a:spcBef>
            <a:spcAft>
              <a:spcPct val="35000"/>
            </a:spcAft>
            <a:buNone/>
          </a:pPr>
          <a:r>
            <a:rPr kumimoji="1" lang="ja-JP" altLang="en-US" sz="1500" kern="1200" dirty="0">
              <a:solidFill>
                <a:srgbClr val="C00000"/>
              </a:solidFill>
              <a:latin typeface="ＭＳ Ｐゴシック" panose="020B0600070205080204" pitchFamily="50" charset="-128"/>
              <a:ea typeface="ＭＳ Ｐゴシック" panose="020B0600070205080204" pitchFamily="50" charset="-128"/>
            </a:rPr>
            <a:t>共感</a:t>
          </a:r>
        </a:p>
      </dsp:txBody>
      <dsp:txXfrm>
        <a:off x="1252413" y="270110"/>
        <a:ext cx="241679" cy="441113"/>
      </dsp:txXfrm>
    </dsp:sp>
    <dsp:sp modelId="{926344A0-E5EE-4A04-A2F8-EE548786AC18}">
      <dsp:nvSpPr>
        <dsp:cNvPr id="0" name=""/>
        <dsp:cNvSpPr/>
      </dsp:nvSpPr>
      <dsp:spPr>
        <a:xfrm>
          <a:off x="693653" y="422329"/>
          <a:ext cx="580956" cy="511209"/>
        </a:xfrm>
        <a:prstGeom prst="ellipse">
          <a:avLst/>
        </a:prstGeom>
        <a:solidFill>
          <a:schemeClr val="accent1">
            <a:alpha val="5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kern="1200" dirty="0">
              <a:latin typeface="ＭＳ Ｐゴシック" panose="020B0600070205080204" pitchFamily="50" charset="-128"/>
              <a:ea typeface="ＭＳ Ｐゴシック" panose="020B0600070205080204" pitchFamily="50" charset="-128"/>
            </a:rPr>
            <a:t>情報</a:t>
          </a:r>
        </a:p>
      </dsp:txBody>
      <dsp:txXfrm>
        <a:off x="760686" y="702511"/>
        <a:ext cx="446889" cy="162210"/>
      </dsp:txXfrm>
    </dsp:sp>
    <dsp:sp modelId="{D54FF546-62C3-40F6-A94A-044441B23BE1}">
      <dsp:nvSpPr>
        <dsp:cNvPr id="0" name=""/>
        <dsp:cNvSpPr/>
      </dsp:nvSpPr>
      <dsp:spPr>
        <a:xfrm>
          <a:off x="416415" y="197519"/>
          <a:ext cx="639579" cy="600868"/>
        </a:xfrm>
        <a:prstGeom prst="ellipse">
          <a:avLst/>
        </a:prstGeom>
        <a:solidFill>
          <a:schemeClr val="accent1">
            <a:alpha val="5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latin typeface="ＭＳ Ｐゴシック" panose="020B0600070205080204" pitchFamily="50" charset="-128"/>
              <a:ea typeface="ＭＳ Ｐゴシック" panose="020B0600070205080204" pitchFamily="50" charset="-128"/>
            </a:rPr>
            <a:t>伝え方</a:t>
          </a:r>
        </a:p>
      </dsp:txBody>
      <dsp:txXfrm>
        <a:off x="465614" y="266850"/>
        <a:ext cx="245992" cy="46220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8475"/>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0"/>
            <a:ext cx="2949575" cy="498475"/>
          </a:xfrm>
          <a:prstGeom prst="rect">
            <a:avLst/>
          </a:prstGeom>
        </p:spPr>
        <p:txBody>
          <a:bodyPr vert="horz" lIns="91432" tIns="45716" rIns="91432" bIns="45716" rtlCol="0"/>
          <a:lstStyle>
            <a:lvl1pPr algn="r">
              <a:defRPr sz="1200"/>
            </a:lvl1pPr>
          </a:lstStyle>
          <a:p>
            <a:fld id="{BF80F374-82F0-4A4F-A468-90FAC576F0A7}" type="datetimeFigureOut">
              <a:rPr kumimoji="1" lang="ja-JP" altLang="en-US" smtClean="0"/>
              <a:t>2025/12/12</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2" tIns="45716" rIns="91432"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4"/>
            <a:ext cx="2949575" cy="498475"/>
          </a:xfrm>
          <a:prstGeom prst="rect">
            <a:avLst/>
          </a:prstGeom>
        </p:spPr>
        <p:txBody>
          <a:bodyPr vert="horz" lIns="91432" tIns="45716" rIns="91432" bIns="45716" rtlCol="0" anchor="b"/>
          <a:lstStyle>
            <a:lvl1pPr algn="r">
              <a:defRPr sz="1200"/>
            </a:lvl1pPr>
          </a:lstStyle>
          <a:p>
            <a:fld id="{05F8BEB8-4EE0-4C6C-8A5E-4F3105FE38D6}" type="slidenum">
              <a:rPr kumimoji="1" lang="ja-JP" altLang="en-US" smtClean="0"/>
              <a:t>‹#›</a:t>
            </a:fld>
            <a:endParaRPr kumimoji="1" lang="ja-JP" altLang="en-US"/>
          </a:p>
        </p:txBody>
      </p:sp>
    </p:spTree>
    <p:extLst>
      <p:ext uri="{BB962C8B-B14F-4D97-AF65-F5344CB8AC3E}">
        <p14:creationId xmlns:p14="http://schemas.microsoft.com/office/powerpoint/2010/main" val="3345954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8693"/>
          </a:xfrm>
          <a:prstGeom prst="rect">
            <a:avLst/>
          </a:prstGeom>
        </p:spPr>
        <p:txBody>
          <a:bodyPr vert="horz" lIns="91432" tIns="45716" rIns="91432" bIns="45716" rtlCol="0"/>
          <a:lstStyle>
            <a:lvl1pPr algn="r">
              <a:defRPr sz="1200"/>
            </a:lvl1pPr>
          </a:lstStyle>
          <a:p>
            <a:fld id="{3FB35C79-1CB2-44F9-88A5-861205CAAC61}" type="datetimeFigureOut">
              <a:rPr kumimoji="1" lang="ja-JP" altLang="en-US" smtClean="0"/>
              <a:t>2025/12/12</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ー 4"/>
          <p:cNvSpPr>
            <a:spLocks noGrp="1"/>
          </p:cNvSpPr>
          <p:nvPr>
            <p:ph type="body" sz="quarter" idx="3"/>
          </p:nvPr>
        </p:nvSpPr>
        <p:spPr>
          <a:xfrm>
            <a:off x="680720" y="4783308"/>
            <a:ext cx="5445760" cy="3913614"/>
          </a:xfrm>
          <a:prstGeom prst="rect">
            <a:avLst/>
          </a:prstGeom>
        </p:spPr>
        <p:txBody>
          <a:bodyPr vert="horz" lIns="91432" tIns="45716" rIns="91432"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32" tIns="45716" rIns="91432"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32" tIns="45716" rIns="91432" bIns="45716" rtlCol="0" anchor="b"/>
          <a:lstStyle>
            <a:lvl1pPr algn="r">
              <a:defRPr sz="1200"/>
            </a:lvl1pPr>
          </a:lstStyle>
          <a:p>
            <a:fld id="{1EEEB3A8-906F-415E-99AD-A47DD2430BDE}" type="slidenum">
              <a:rPr kumimoji="1" lang="ja-JP" altLang="en-US" smtClean="0"/>
              <a:t>‹#›</a:t>
            </a:fld>
            <a:endParaRPr kumimoji="1" lang="ja-JP" altLang="en-US"/>
          </a:p>
        </p:txBody>
      </p:sp>
    </p:spTree>
    <p:extLst>
      <p:ext uri="{BB962C8B-B14F-4D97-AF65-F5344CB8AC3E}">
        <p14:creationId xmlns:p14="http://schemas.microsoft.com/office/powerpoint/2010/main" val="14916622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4C9AB-4416-64D7-D300-A2BA832907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8C35BC-8D44-6308-3F6C-6AF30D25641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86A360-F464-6054-C92E-F272427CACBB}"/>
              </a:ext>
            </a:extLst>
          </p:cNvPr>
          <p:cNvSpPr>
            <a:spLocks noGrp="1"/>
          </p:cNvSpPr>
          <p:nvPr>
            <p:ph type="body" idx="1"/>
          </p:nvPr>
        </p:nvSpPr>
        <p:spPr/>
        <p:txBody>
          <a:bodyPr/>
          <a:lstStyle/>
          <a:p>
            <a:r>
              <a:rPr kumimoji="1" lang="ja-JP" altLang="en-US" dirty="0"/>
              <a:t>介入の背景である「がん医療における患者</a:t>
            </a:r>
            <a:r>
              <a:rPr kumimoji="1" lang="en-US" altLang="ja-JP" dirty="0"/>
              <a:t>-</a:t>
            </a:r>
            <a:r>
              <a:rPr kumimoji="1" lang="ja-JP" altLang="en-US" dirty="0"/>
              <a:t>医療者間のコミュニケーション」について、まずお示しします。</a:t>
            </a:r>
          </a:p>
        </p:txBody>
      </p:sp>
      <p:sp>
        <p:nvSpPr>
          <p:cNvPr id="4" name="スライド番号プレースホルダー 3">
            <a:extLst>
              <a:ext uri="{FF2B5EF4-FFF2-40B4-BE49-F238E27FC236}">
                <a16:creationId xmlns:a16="http://schemas.microsoft.com/office/drawing/2014/main" id="{EA9E60F2-B0A5-B4E1-2928-051E9EA5FE1B}"/>
              </a:ext>
            </a:extLst>
          </p:cNvPr>
          <p:cNvSpPr>
            <a:spLocks noGrp="1"/>
          </p:cNvSpPr>
          <p:nvPr>
            <p:ph type="sldNum" sz="quarter" idx="10"/>
          </p:nvPr>
        </p:nvSpPr>
        <p:spPr/>
        <p:txBody>
          <a:bodyPr/>
          <a:lstStyle/>
          <a:p>
            <a:fld id="{3BB2E336-9B13-42B7-9A9F-CBACD6BB4655}" type="slidenum">
              <a:rPr kumimoji="1" lang="ja-JP" altLang="en-US" smtClean="0"/>
              <a:t>2</a:t>
            </a:fld>
            <a:endParaRPr kumimoji="1" lang="ja-JP" altLang="en-US"/>
          </a:p>
        </p:txBody>
      </p:sp>
    </p:spTree>
    <p:extLst>
      <p:ext uri="{BB962C8B-B14F-4D97-AF65-F5344CB8AC3E}">
        <p14:creationId xmlns:p14="http://schemas.microsoft.com/office/powerpoint/2010/main" val="2002434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質問促進リストとは、患者から医師への質問を促すための具体的質問集で、病状、治療、治療中の生活などに関してよくある質問の例が示されています。</a:t>
            </a:r>
            <a:endParaRPr kumimoji="1" lang="en-US" altLang="ja-JP" dirty="0"/>
          </a:p>
          <a:p>
            <a:r>
              <a:rPr kumimoji="1" lang="ja-JP" altLang="en-US" dirty="0"/>
              <a:t>患者さんの意向表出を助け、重要な話し合いの前に患者に渡して使用します。</a:t>
            </a:r>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11</a:t>
            </a:fld>
            <a:endParaRPr kumimoji="1" lang="ja-JP" altLang="en-US"/>
          </a:p>
        </p:txBody>
      </p:sp>
    </p:spTree>
    <p:extLst>
      <p:ext uri="{BB962C8B-B14F-4D97-AF65-F5344CB8AC3E}">
        <p14:creationId xmlns:p14="http://schemas.microsoft.com/office/powerpoint/2010/main" val="73027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皆さんもこのような経験があると思います</a:t>
            </a:r>
            <a:endParaRPr kumimoji="1" lang="en-US" altLang="ja-JP" dirty="0"/>
          </a:p>
          <a:p>
            <a:r>
              <a:rPr kumimoji="1" lang="ja-JP" altLang="en-US" dirty="0"/>
              <a:t>診断の説明後に何でも質問してくださいと言っても、患者さんは何も質問してくれない。</a:t>
            </a:r>
            <a:endParaRPr kumimoji="1" lang="en-US" altLang="ja-JP" dirty="0"/>
          </a:p>
          <a:p>
            <a:r>
              <a:rPr kumimoji="1" lang="ja-JP" altLang="en-US" dirty="0"/>
              <a:t>このとき患者は、質問がないわけではなく、頭が真白で何も聞けなかったり、何を聞いて良いか分からないのかもしれません。</a:t>
            </a:r>
            <a:endParaRPr kumimoji="1" lang="en-US" altLang="ja-JP" dirty="0"/>
          </a:p>
          <a:p>
            <a:r>
              <a:rPr kumimoji="1" lang="ja-JP" altLang="en-US" dirty="0"/>
              <a:t>ここで</a:t>
            </a:r>
            <a:r>
              <a:rPr kumimoji="1" lang="en-US" altLang="ja-JP" dirty="0"/>
              <a:t>1</a:t>
            </a:r>
            <a:r>
              <a:rPr kumimoji="1" lang="ja-JP" altLang="en-US" dirty="0"/>
              <a:t>つでも質問ができることによって、自分の意思が反映されることで自信がつき、また医師側も患者の懸念や意向を理解することができることで、協働意思決定に繋がります。</a:t>
            </a:r>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12</a:t>
            </a:fld>
            <a:endParaRPr kumimoji="1" lang="ja-JP" altLang="en-US"/>
          </a:p>
        </p:txBody>
      </p:sp>
    </p:spTree>
    <p:extLst>
      <p:ext uri="{BB962C8B-B14F-4D97-AF65-F5344CB8AC3E}">
        <p14:creationId xmlns:p14="http://schemas.microsoft.com/office/powerpoint/2010/main" val="2969704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CA0E-B8C7-8CE9-7949-9C61EE9D6D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1F7784-5DF0-04BB-DBDB-94C331D9A0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89E5ED1-84BA-D9E8-0A2B-BA1449AB5A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latin typeface="Meiryo" panose="020B0604030504040204" pitchFamily="34" charset="-128"/>
                <a:ea typeface="Meiryo" panose="020B0604030504040204" pitchFamily="34" charset="-128"/>
              </a:rPr>
              <a:t>このスライドでは、質問促進リストの無作為化比較試験に関する研究論文集を示しています。</a:t>
            </a:r>
            <a:endParaRPr kumimoji="1" lang="en-US" altLang="ja-JP" b="0" dirty="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latin typeface="Meiryo" panose="020B0604030504040204" pitchFamily="34" charset="-128"/>
                <a:ea typeface="Meiryo" panose="020B0604030504040204" pitchFamily="34" charset="-128"/>
              </a:rPr>
              <a:t>上段の質問促進リストと患者説明による介入では、</a:t>
            </a:r>
            <a:r>
              <a:rPr kumimoji="1" lang="en-US" altLang="ja-JP" b="0" dirty="0">
                <a:latin typeface="Meiryo" panose="020B0604030504040204" pitchFamily="34" charset="-128"/>
                <a:ea typeface="Meiryo" panose="020B0604030504040204" pitchFamily="34" charset="-128"/>
              </a:rPr>
              <a:t>15</a:t>
            </a:r>
            <a:r>
              <a:rPr kumimoji="1" lang="ja-JP" altLang="en-US" b="0" dirty="0">
                <a:latin typeface="Meiryo" panose="020B0604030504040204" pitchFamily="34" charset="-128"/>
                <a:ea typeface="Meiryo" panose="020B0604030504040204" pitchFamily="34" charset="-128"/>
              </a:rPr>
              <a:t>研究のうち７研究において、介入群で有意に患者評価の有用性、質問数、意思決定時の積極的役割などが高く、下段の医療者への介入や支援者による介入が加えられた研究では、６研究のうち４研究で、協働意思決定、自己効力感等で、有効性が示されています。</a:t>
            </a:r>
            <a:endParaRPr kumimoji="1" lang="en-US" altLang="ja-JP" b="0" dirty="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latin typeface="Meiryo" panose="020B0604030504040204" pitchFamily="34" charset="-128"/>
                <a:ea typeface="Meiryo" panose="020B0604030504040204" pitchFamily="34" charset="-128"/>
              </a:rPr>
              <a:t>このように、質問促進リストは簡便でありながらも、質問促進と意思決定に関する効果が示されている介入です。</a:t>
            </a:r>
            <a:endParaRPr kumimoji="1" lang="en-US" altLang="ja-JP" b="0" dirty="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1" dirty="0">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B227DDC0-37F8-43C1-52C0-4A96123095FF}"/>
              </a:ext>
            </a:extLst>
          </p:cNvPr>
          <p:cNvSpPr>
            <a:spLocks noGrp="1"/>
          </p:cNvSpPr>
          <p:nvPr>
            <p:ph type="sldNum" sz="quarter" idx="5"/>
          </p:nvPr>
        </p:nvSpPr>
        <p:spPr/>
        <p:txBody>
          <a:bodyPr/>
          <a:lstStyle/>
          <a:p>
            <a:fld id="{1EEEB3A8-906F-415E-99AD-A47DD2430BDE}" type="slidenum">
              <a:rPr kumimoji="1" lang="ja-JP" altLang="en-US" smtClean="0"/>
              <a:t>13</a:t>
            </a:fld>
            <a:endParaRPr kumimoji="1" lang="ja-JP" altLang="en-US"/>
          </a:p>
        </p:txBody>
      </p:sp>
    </p:spTree>
    <p:extLst>
      <p:ext uri="{BB962C8B-B14F-4D97-AF65-F5344CB8AC3E}">
        <p14:creationId xmlns:p14="http://schemas.microsoft.com/office/powerpoint/2010/main" val="3250528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まで示してきたように、質問促進リストは、患者中心のケアの促進、コミュニケーションの改善、満足度・治療理解の向上などの効果が期待できる一方で、課題として、活用率が低く、臨床現場への普及・実装が進んでおらず、患者に届いていないという現状があります。</a:t>
            </a:r>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14</a:t>
            </a:fld>
            <a:endParaRPr kumimoji="1" lang="ja-JP" altLang="en-US"/>
          </a:p>
        </p:txBody>
      </p:sp>
    </p:spTree>
    <p:extLst>
      <p:ext uri="{BB962C8B-B14F-4D97-AF65-F5344CB8AC3E}">
        <p14:creationId xmlns:p14="http://schemas.microsoft.com/office/powerpoint/2010/main" val="2337324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13308-9ED6-B095-7CEB-540ADDB3799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1FF294-43EB-1820-B7BF-4B9AB90601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9721B9-41A3-AB97-C4B5-5BA9BD40CCD1}"/>
              </a:ext>
            </a:extLst>
          </p:cNvPr>
          <p:cNvSpPr>
            <a:spLocks noGrp="1"/>
          </p:cNvSpPr>
          <p:nvPr>
            <p:ph type="body" idx="1"/>
          </p:nvPr>
        </p:nvSpPr>
        <p:spPr/>
        <p:txBody>
          <a:bodyPr/>
          <a:lstStyle/>
          <a:p>
            <a:r>
              <a:rPr kumimoji="1" lang="ja-JP" altLang="en-US" dirty="0"/>
              <a:t>質問促進リストには様々な配布、使用のタイミングがありますので、活用例とともにご紹介します。</a:t>
            </a:r>
          </a:p>
        </p:txBody>
      </p:sp>
      <p:sp>
        <p:nvSpPr>
          <p:cNvPr id="4" name="スライド番号プレースホルダー 3">
            <a:extLst>
              <a:ext uri="{FF2B5EF4-FFF2-40B4-BE49-F238E27FC236}">
                <a16:creationId xmlns:a16="http://schemas.microsoft.com/office/drawing/2014/main" id="{108C2053-819C-4919-610D-05BF45D03630}"/>
              </a:ext>
            </a:extLst>
          </p:cNvPr>
          <p:cNvSpPr>
            <a:spLocks noGrp="1"/>
          </p:cNvSpPr>
          <p:nvPr>
            <p:ph type="sldNum" sz="quarter" idx="10"/>
          </p:nvPr>
        </p:nvSpPr>
        <p:spPr/>
        <p:txBody>
          <a:bodyPr/>
          <a:lstStyle/>
          <a:p>
            <a:fld id="{3BB2E336-9B13-42B7-9A9F-CBACD6BB4655}" type="slidenum">
              <a:rPr kumimoji="1" lang="ja-JP" altLang="en-US" smtClean="0"/>
              <a:t>15</a:t>
            </a:fld>
            <a:endParaRPr kumimoji="1" lang="ja-JP" altLang="en-US"/>
          </a:p>
        </p:txBody>
      </p:sp>
    </p:spTree>
    <p:extLst>
      <p:ext uri="{BB962C8B-B14F-4D97-AF65-F5344CB8AC3E}">
        <p14:creationId xmlns:p14="http://schemas.microsoft.com/office/powerpoint/2010/main" val="1488750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solidFill>
                  <a:schemeClr val="tx1">
                    <a:lumMod val="95000"/>
                    <a:lumOff val="5000"/>
                  </a:schemeClr>
                </a:solidFill>
                <a:latin typeface="+mn-ea"/>
                <a:ea typeface="+mn-ea"/>
              </a:rPr>
              <a:t>質問促進リストは診断、治療、症状、生活、今後の療養などの質問の例が含まれていますので、初診、診断から治療中、治療変更時などの場面で使用していただくことが可能です。</a:t>
            </a:r>
            <a:endParaRPr lang="en-US" altLang="ja-JP" sz="1200" b="0" dirty="0">
              <a:solidFill>
                <a:schemeClr val="tx1">
                  <a:lumMod val="95000"/>
                  <a:lumOff val="5000"/>
                </a:schemeClr>
              </a:solidFill>
              <a:latin typeface="+mn-ea"/>
              <a:ea typeface="+mn-ea"/>
            </a:endParaRPr>
          </a:p>
          <a:p>
            <a:r>
              <a:rPr lang="ja-JP" altLang="en-US" sz="1200" b="0" dirty="0">
                <a:solidFill>
                  <a:schemeClr val="tx1">
                    <a:lumMod val="95000"/>
                    <a:lumOff val="5000"/>
                  </a:schemeClr>
                </a:solidFill>
                <a:latin typeface="+mn-ea"/>
                <a:ea typeface="+mn-ea"/>
              </a:rPr>
              <a:t>様々なタイミングで、関わる医療者からお渡しすることで、患者さんにお使いいただけます。</a:t>
            </a:r>
            <a:endParaRPr lang="en-US" altLang="ja-JP" sz="1200" b="0" dirty="0">
              <a:solidFill>
                <a:schemeClr val="tx1">
                  <a:lumMod val="95000"/>
                  <a:lumOff val="5000"/>
                </a:schemeClr>
              </a:solidFill>
              <a:latin typeface="+mn-ea"/>
              <a:ea typeface="+mn-ea"/>
            </a:endParaRPr>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16</a:t>
            </a:fld>
            <a:endParaRPr kumimoji="1" lang="ja-JP" altLang="en-US"/>
          </a:p>
        </p:txBody>
      </p:sp>
    </p:spTree>
    <p:extLst>
      <p:ext uri="{BB962C8B-B14F-4D97-AF65-F5344CB8AC3E}">
        <p14:creationId xmlns:p14="http://schemas.microsoft.com/office/powerpoint/2010/main" val="2300086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2181B-31F8-F852-B390-1B2B60DD5C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2FB702-8762-DBC6-D0F6-30662BCA97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C708727-96C6-8A28-CCC8-F3E2368533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こちらには診療フローと配布タイミングの例を示しています。</a:t>
            </a:r>
            <a:endParaRPr kumimoji="1" lang="en-US" altLang="ja-JP" sz="1200" dirty="0"/>
          </a:p>
          <a:p>
            <a:r>
              <a:rPr kumimoji="1" lang="ja-JP" altLang="en-US"/>
              <a:t>患者</a:t>
            </a:r>
            <a:r>
              <a:rPr kumimoji="1" lang="ja-JP" altLang="en-US" dirty="0"/>
              <a:t>さんは、がんと診断されて紹介受診、もしくは疑いがあり受診され精査の結果がんと診断されます。</a:t>
            </a:r>
            <a:endParaRPr kumimoji="1" lang="en-US" altLang="ja-JP" dirty="0"/>
          </a:p>
          <a:p>
            <a:r>
              <a:rPr kumimoji="1" lang="ja-JP" altLang="en-US" dirty="0"/>
              <a:t>診察時に担当医または認定看護師、外来の看護師からの配布、また治療開始後に治療中の診察、通院治療センターや入院治療の際には治療の場で手渡ししてもいいかもしれません。</a:t>
            </a:r>
            <a:endParaRPr kumimoji="1" lang="en-US" altLang="ja-JP" dirty="0"/>
          </a:p>
        </p:txBody>
      </p:sp>
      <p:sp>
        <p:nvSpPr>
          <p:cNvPr id="4" name="スライド番号プレースホルダー 3">
            <a:extLst>
              <a:ext uri="{FF2B5EF4-FFF2-40B4-BE49-F238E27FC236}">
                <a16:creationId xmlns:a16="http://schemas.microsoft.com/office/drawing/2014/main" id="{2D3A629D-AFE9-999F-0774-3F079C32D2AD}"/>
              </a:ext>
            </a:extLst>
          </p:cNvPr>
          <p:cNvSpPr>
            <a:spLocks noGrp="1"/>
          </p:cNvSpPr>
          <p:nvPr>
            <p:ph type="sldNum" sz="quarter" idx="5"/>
          </p:nvPr>
        </p:nvSpPr>
        <p:spPr/>
        <p:txBody>
          <a:bodyPr/>
          <a:lstStyle/>
          <a:p>
            <a:fld id="{1EEEB3A8-906F-415E-99AD-A47DD2430BDE}" type="slidenum">
              <a:rPr kumimoji="1" lang="ja-JP" altLang="en-US" smtClean="0"/>
              <a:t>17</a:t>
            </a:fld>
            <a:endParaRPr kumimoji="1" lang="ja-JP" altLang="en-US"/>
          </a:p>
        </p:txBody>
      </p:sp>
    </p:spTree>
    <p:extLst>
      <p:ext uri="{BB962C8B-B14F-4D97-AF65-F5344CB8AC3E}">
        <p14:creationId xmlns:p14="http://schemas.microsoft.com/office/powerpoint/2010/main" val="3851133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5925E-31EF-9E6D-843C-076F552D64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F956DD3-06CC-CD83-CFB2-4C945941C1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00B32E3-006C-96E2-BD0C-E147E5290F0F}"/>
              </a:ext>
            </a:extLst>
          </p:cNvPr>
          <p:cNvSpPr>
            <a:spLocks noGrp="1"/>
          </p:cNvSpPr>
          <p:nvPr>
            <p:ph type="body" idx="1"/>
          </p:nvPr>
        </p:nvSpPr>
        <p:spPr/>
        <p:txBody>
          <a:bodyPr/>
          <a:lstStyle/>
          <a:p>
            <a:r>
              <a:rPr kumimoji="1" lang="ja-JP" altLang="en-US" sz="1000" dirty="0"/>
              <a:t>こちらには多くの診療科で配布する場合として、病理検査からのフローを示しています。</a:t>
            </a:r>
            <a:endParaRPr kumimoji="1" lang="en-US" altLang="ja-JP" sz="1000" dirty="0"/>
          </a:p>
          <a:p>
            <a:r>
              <a:rPr kumimoji="1" lang="ja-JP" altLang="en-US" sz="1000" dirty="0"/>
              <a:t>診断を伝える診察の終わりに担当医から質問促進リストを渡してもいいかもしれませんし、認定看護師の同席がある場合には、診察後に看護師から手渡ししてもいいかもしれません。</a:t>
            </a:r>
            <a:endParaRPr kumimoji="1" lang="en-US" altLang="ja-JP" sz="1000" dirty="0"/>
          </a:p>
        </p:txBody>
      </p:sp>
      <p:sp>
        <p:nvSpPr>
          <p:cNvPr id="4" name="スライド番号プレースホルダー 3">
            <a:extLst>
              <a:ext uri="{FF2B5EF4-FFF2-40B4-BE49-F238E27FC236}">
                <a16:creationId xmlns:a16="http://schemas.microsoft.com/office/drawing/2014/main" id="{9FCAAE2D-7498-9BCA-2979-9D64AD1186AA}"/>
              </a:ext>
            </a:extLst>
          </p:cNvPr>
          <p:cNvSpPr>
            <a:spLocks noGrp="1"/>
          </p:cNvSpPr>
          <p:nvPr>
            <p:ph type="sldNum" sz="quarter" idx="5"/>
          </p:nvPr>
        </p:nvSpPr>
        <p:spPr/>
        <p:txBody>
          <a:bodyPr/>
          <a:lstStyle/>
          <a:p>
            <a:fld id="{1EEEB3A8-906F-415E-99AD-A47DD2430BDE}" type="slidenum">
              <a:rPr kumimoji="1" lang="ja-JP" altLang="en-US" smtClean="0"/>
              <a:t>18</a:t>
            </a:fld>
            <a:endParaRPr kumimoji="1" lang="ja-JP" altLang="en-US"/>
          </a:p>
        </p:txBody>
      </p:sp>
    </p:spTree>
    <p:extLst>
      <p:ext uri="{BB962C8B-B14F-4D97-AF65-F5344CB8AC3E}">
        <p14:creationId xmlns:p14="http://schemas.microsoft.com/office/powerpoint/2010/main" val="80659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dirty="0">
                <a:solidFill>
                  <a:schemeClr val="tx1">
                    <a:lumMod val="95000"/>
                    <a:lumOff val="5000"/>
                  </a:schemeClr>
                </a:solidFill>
                <a:latin typeface="+mn-ea"/>
                <a:ea typeface="+mn-ea"/>
              </a:rPr>
              <a:t>質問促進リストの活用例です。</a:t>
            </a:r>
            <a:endParaRPr lang="en-US" altLang="ja-JP" sz="1200" b="0" dirty="0">
              <a:solidFill>
                <a:schemeClr val="tx1">
                  <a:lumMod val="95000"/>
                  <a:lumOff val="5000"/>
                </a:schemeClr>
              </a:solidFill>
              <a:latin typeface="+mn-ea"/>
              <a:ea typeface="+mn-ea"/>
            </a:endParaRPr>
          </a:p>
          <a:p>
            <a:r>
              <a:rPr lang="ja-JP" altLang="en-US" sz="1200" b="0" dirty="0">
                <a:solidFill>
                  <a:schemeClr val="tx1">
                    <a:lumMod val="95000"/>
                    <a:lumOff val="5000"/>
                  </a:schemeClr>
                </a:solidFill>
                <a:latin typeface="+mn-ea"/>
                <a:ea typeface="+mn-ea"/>
              </a:rPr>
              <a:t>患者さんは、質問を選んで医療者に尋ねることもできますし、診察の際に使わなくても質問を整理したり、説明内容を振り返ったり、理解を確認することもできます。</a:t>
            </a:r>
            <a:endParaRPr lang="en-US" altLang="ja-JP" sz="1200" b="0" dirty="0">
              <a:solidFill>
                <a:schemeClr val="tx1">
                  <a:lumMod val="95000"/>
                  <a:lumOff val="5000"/>
                </a:schemeClr>
              </a:solidFill>
              <a:latin typeface="+mn-ea"/>
              <a:ea typeface="+mn-ea"/>
            </a:endParaRPr>
          </a:p>
          <a:p>
            <a:endParaRPr lang="en-US" altLang="ja-JP" sz="1200" b="0" dirty="0">
              <a:solidFill>
                <a:schemeClr val="tx1">
                  <a:lumMod val="95000"/>
                  <a:lumOff val="5000"/>
                </a:schemeClr>
              </a:solidFill>
              <a:latin typeface="+mn-ea"/>
              <a:ea typeface="+mn-ea"/>
            </a:endParaRPr>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19</a:t>
            </a:fld>
            <a:endParaRPr kumimoji="1" lang="ja-JP" altLang="en-US"/>
          </a:p>
        </p:txBody>
      </p:sp>
    </p:spTree>
    <p:extLst>
      <p:ext uri="{BB962C8B-B14F-4D97-AF65-F5344CB8AC3E}">
        <p14:creationId xmlns:p14="http://schemas.microsoft.com/office/powerpoint/2010/main" val="213748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lumMod val="95000"/>
                    <a:lumOff val="5000"/>
                  </a:schemeClr>
                </a:solidFill>
                <a:latin typeface="+mn-ea"/>
                <a:ea typeface="+mn-ea"/>
              </a:rPr>
              <a:t>それでは実際どのように患者さんに声をかけてお渡しするといいのか、声かけの例をご覧ください。</a:t>
            </a:r>
            <a:endParaRPr lang="en-US" altLang="ja-JP" sz="1200" b="0" dirty="0">
              <a:solidFill>
                <a:schemeClr val="tx1">
                  <a:lumMod val="95000"/>
                  <a:lumOff val="5000"/>
                </a:schemeClr>
              </a:solidFill>
              <a:latin typeface="+mn-ea"/>
              <a:ea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20</a:t>
            </a:fld>
            <a:endParaRPr kumimoji="1" lang="ja-JP" altLang="en-US"/>
          </a:p>
        </p:txBody>
      </p:sp>
    </p:spTree>
    <p:extLst>
      <p:ext uri="{BB962C8B-B14F-4D97-AF65-F5344CB8AC3E}">
        <p14:creationId xmlns:p14="http://schemas.microsoft.com/office/powerpoint/2010/main" val="914633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4</a:t>
            </a:r>
            <a:r>
              <a:rPr kumimoji="1" lang="ja-JP" altLang="en-US" dirty="0"/>
              <a:t>期がん対策推進基本計画の概要を示しています。</a:t>
            </a:r>
            <a:endParaRPr kumimoji="1" lang="en-US" altLang="ja-JP" dirty="0"/>
          </a:p>
          <a:p>
            <a:r>
              <a:rPr lang="ja-JP" altLang="en-US" dirty="0"/>
              <a:t>がん予防、がん医療、がんとの共生という</a:t>
            </a:r>
            <a:r>
              <a:rPr lang="en-US" altLang="ja-JP" dirty="0"/>
              <a:t>3</a:t>
            </a:r>
            <a:r>
              <a:rPr lang="ja-JP" altLang="en-US" dirty="0"/>
              <a:t>本の柱から成っていますが、特にがん医療、がんとの共生分野では、がんと診断されたときからの緩和ケアや、患者・家族の視点に立った相談支援の充実が重点的に掲げられており、がん患者と医療者の円滑なコミュニケーションが重要であることが示されています。</a:t>
            </a:r>
            <a:endParaRPr lang="en-US" altLang="ja-JP" dirty="0"/>
          </a:p>
        </p:txBody>
      </p:sp>
      <p:sp>
        <p:nvSpPr>
          <p:cNvPr id="4" name="スライド番号プレースホルダー 3"/>
          <p:cNvSpPr>
            <a:spLocks noGrp="1"/>
          </p:cNvSpPr>
          <p:nvPr>
            <p:ph type="sldNum" sz="quarter" idx="10"/>
          </p:nvPr>
        </p:nvSpPr>
        <p:spPr/>
        <p:txBody>
          <a:bodyPr/>
          <a:lstStyle/>
          <a:p>
            <a:fld id="{3BB2E336-9B13-42B7-9A9F-CBACD6BB4655}" type="slidenum">
              <a:rPr kumimoji="1" lang="ja-JP" altLang="en-US" smtClean="0"/>
              <a:t>3</a:t>
            </a:fld>
            <a:endParaRPr kumimoji="1" lang="ja-JP" altLang="en-US"/>
          </a:p>
        </p:txBody>
      </p:sp>
    </p:spTree>
    <p:extLst>
      <p:ext uri="{BB962C8B-B14F-4D97-AF65-F5344CB8AC3E}">
        <p14:creationId xmlns:p14="http://schemas.microsoft.com/office/powerpoint/2010/main" val="2999101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22</a:t>
            </a:fld>
            <a:endParaRPr kumimoji="1" lang="ja-JP" altLang="en-US"/>
          </a:p>
        </p:txBody>
      </p:sp>
    </p:spTree>
    <p:extLst>
      <p:ext uri="{BB962C8B-B14F-4D97-AF65-F5344CB8AC3E}">
        <p14:creationId xmlns:p14="http://schemas.microsoft.com/office/powerpoint/2010/main" val="1980587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97944-2075-73A7-FB8B-82F5F18075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45E892B-8E8E-18A7-C43A-D21C52CE5D1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DE110BF-8CFC-5672-0009-7C617F226DF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31A339E-328B-8A68-B803-26D10B3EF697}"/>
              </a:ext>
            </a:extLst>
          </p:cNvPr>
          <p:cNvSpPr>
            <a:spLocks noGrp="1"/>
          </p:cNvSpPr>
          <p:nvPr>
            <p:ph type="sldNum" sz="quarter" idx="5"/>
          </p:nvPr>
        </p:nvSpPr>
        <p:spPr/>
        <p:txBody>
          <a:bodyPr/>
          <a:lstStyle/>
          <a:p>
            <a:fld id="{1EEEB3A8-906F-415E-99AD-A47DD2430BDE}" type="slidenum">
              <a:rPr kumimoji="1" lang="ja-JP" altLang="en-US" smtClean="0"/>
              <a:t>23</a:t>
            </a:fld>
            <a:endParaRPr kumimoji="1" lang="ja-JP" altLang="en-US"/>
          </a:p>
        </p:txBody>
      </p:sp>
    </p:spTree>
    <p:extLst>
      <p:ext uri="{BB962C8B-B14F-4D97-AF65-F5344CB8AC3E}">
        <p14:creationId xmlns:p14="http://schemas.microsoft.com/office/powerpoint/2010/main" val="3538558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F7192-6AAA-86C2-17E3-BE71BD11A0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50FDFB4-F288-6F23-0E6B-9BFDE5FC6FA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9CCB37-85F6-E906-A269-E754928C271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69E8491-C5D6-B43E-E573-1C1F47AF995A}"/>
              </a:ext>
            </a:extLst>
          </p:cNvPr>
          <p:cNvSpPr>
            <a:spLocks noGrp="1"/>
          </p:cNvSpPr>
          <p:nvPr>
            <p:ph type="sldNum" sz="quarter" idx="5"/>
          </p:nvPr>
        </p:nvSpPr>
        <p:spPr/>
        <p:txBody>
          <a:bodyPr/>
          <a:lstStyle/>
          <a:p>
            <a:fld id="{1EEEB3A8-906F-415E-99AD-A47DD2430BDE}" type="slidenum">
              <a:rPr kumimoji="1" lang="ja-JP" altLang="en-US" smtClean="0"/>
              <a:t>25</a:t>
            </a:fld>
            <a:endParaRPr kumimoji="1" lang="ja-JP" altLang="en-US"/>
          </a:p>
        </p:txBody>
      </p:sp>
    </p:spTree>
    <p:extLst>
      <p:ext uri="{BB962C8B-B14F-4D97-AF65-F5344CB8AC3E}">
        <p14:creationId xmlns:p14="http://schemas.microsoft.com/office/powerpoint/2010/main" val="3069900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がん医療においては、治療の方針、生活や療養場所などさまざまな選択場面があります。</a:t>
            </a:r>
            <a:endParaRPr kumimoji="1" lang="en-US" altLang="ja-JP" dirty="0"/>
          </a:p>
          <a:p>
            <a:r>
              <a:rPr kumimoji="1" lang="ja-JP" altLang="en-US" dirty="0"/>
              <a:t>こういったがん医療の重要な話し合いについてスライドで示しているような特徴があると言われています。</a:t>
            </a:r>
            <a:endParaRPr kumimoji="1" lang="en-US" altLang="ja-JP" dirty="0"/>
          </a:p>
          <a:p>
            <a:r>
              <a:rPr kumimoji="1" lang="ja-JP" altLang="en-US" dirty="0"/>
              <a:t>話し合いには患者医療者とも負担があり、特に患者には診断治療に伴う心理社会的・経済的負担があることがわかります。</a:t>
            </a:r>
            <a:endParaRPr kumimoji="1" lang="en-US" altLang="ja-JP" dirty="0"/>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4</a:t>
            </a:fld>
            <a:endParaRPr kumimoji="1" lang="ja-JP" altLang="en-US"/>
          </a:p>
        </p:txBody>
      </p:sp>
    </p:spTree>
    <p:extLst>
      <p:ext uri="{BB962C8B-B14F-4D97-AF65-F5344CB8AC3E}">
        <p14:creationId xmlns:p14="http://schemas.microsoft.com/office/powerpoint/2010/main" val="3018522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このスライドでは悪い知らせに対する心理反応を示しています。</a:t>
            </a:r>
            <a:endParaRPr kumimoji="1" lang="en-US" altLang="ja-JP" dirty="0"/>
          </a:p>
          <a:p>
            <a:r>
              <a:rPr kumimoji="1" lang="ja-JP" altLang="en-US" dirty="0"/>
              <a:t>悪い知らせとは、患者の将来への見通しを根底から否定的に変えてしまうもので、がん医療の悪い知らせとしては、がん診断、再発転移、抗がん治療中止などが挙げられます。</a:t>
            </a:r>
            <a:endParaRPr kumimoji="1" lang="en-US" altLang="ja-JP" dirty="0"/>
          </a:p>
          <a:p>
            <a:r>
              <a:rPr kumimoji="1" lang="ja-JP" altLang="en-US" dirty="0"/>
              <a:t>がんの疑いがあり、検査を受けている間、不安はありながらも支障なく生活できていますが、がん診断など悪い知らせを伝えられた後は心理的衝撃を受け、生活もままならなくなります。</a:t>
            </a:r>
            <a:endParaRPr kumimoji="1" lang="en-US" altLang="ja-JP" dirty="0"/>
          </a:p>
          <a:p>
            <a:r>
              <a:rPr kumimoji="1" lang="ja-JP" altLang="en-US" dirty="0"/>
              <a:t>多くの方は</a:t>
            </a:r>
            <a:r>
              <a:rPr kumimoji="1" lang="en-US" altLang="ja-JP" dirty="0"/>
              <a:t>2</a:t>
            </a:r>
            <a:r>
              <a:rPr kumimoji="1" lang="ja-JP" altLang="en-US" dirty="0"/>
              <a:t>週間ほどでなんとか支障なく生活できるレベルに回復されますが、抑うつや不安が続き生活に適応できない場合やうつ病を呈する方もいらっしゃいます。</a:t>
            </a:r>
            <a:endParaRPr kumimoji="1" lang="en-US" altLang="ja-JP" dirty="0"/>
          </a:p>
          <a:p>
            <a:r>
              <a:rPr kumimoji="1" lang="ja-JP" altLang="en-US" dirty="0"/>
              <a:t>悪い知らせの際の心理反応として、頭が真っ白になりどうやって帰ったかさえ覚えていないなどと患者さんから聞かれたことがあるかもしれません。</a:t>
            </a:r>
            <a:endParaRPr kumimoji="1" lang="en-US" altLang="ja-JP" dirty="0"/>
          </a:p>
          <a:p>
            <a:r>
              <a:rPr kumimoji="1" lang="ja-JP" altLang="en-US" dirty="0"/>
              <a:t>こういった心理的負担が大きい時期に、患者さんは治療や療養に関する方針の意思決定を迫られることになります。</a:t>
            </a:r>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5</a:t>
            </a:fld>
            <a:endParaRPr kumimoji="1" lang="ja-JP" altLang="en-US"/>
          </a:p>
        </p:txBody>
      </p:sp>
    </p:spTree>
    <p:extLst>
      <p:ext uri="{BB962C8B-B14F-4D97-AF65-F5344CB8AC3E}">
        <p14:creationId xmlns:p14="http://schemas.microsoft.com/office/powerpoint/2010/main" val="1620963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cap="none" spc="-110" normalizeH="0" baseline="0" noProof="0" dirty="0">
                <a:ln>
                  <a:noFill/>
                </a:ln>
                <a:solidFill>
                  <a:srgbClr val="292934"/>
                </a:solidFill>
                <a:effectLst/>
                <a:uLnTx/>
                <a:uFillTx/>
                <a:latin typeface="SimSun"/>
                <a:ea typeface="メイリオ"/>
                <a:cs typeface="SimSun"/>
              </a:rPr>
              <a:t>次に、医療意思決定モデルとして</a:t>
            </a:r>
            <a:r>
              <a:rPr kumimoji="1" lang="en-US" altLang="ja-JP" sz="1200" b="0" i="0" u="none" strike="noStrike" kern="1200" cap="none" spc="-110" normalizeH="0" baseline="0" noProof="0" dirty="0">
                <a:ln>
                  <a:noFill/>
                </a:ln>
                <a:solidFill>
                  <a:srgbClr val="292934"/>
                </a:solidFill>
                <a:effectLst/>
                <a:uLnTx/>
                <a:uFillTx/>
                <a:latin typeface="SimSun"/>
                <a:ea typeface="メイリオ"/>
                <a:cs typeface="SimSun"/>
              </a:rPr>
              <a:t>Informed</a:t>
            </a:r>
            <a:r>
              <a:rPr kumimoji="1" lang="ja-JP" altLang="en-US" sz="1200" b="0" i="0" u="none" strike="noStrike" kern="1200" cap="none" spc="-110" normalizeH="0" baseline="0" noProof="0" dirty="0">
                <a:ln>
                  <a:noFill/>
                </a:ln>
                <a:solidFill>
                  <a:srgbClr val="292934"/>
                </a:solidFill>
                <a:effectLst/>
                <a:uLnTx/>
                <a:uFillTx/>
                <a:latin typeface="SimSun"/>
                <a:ea typeface="メイリオ"/>
                <a:cs typeface="SimSun"/>
              </a:rPr>
              <a:t>型を示しています。</a:t>
            </a:r>
            <a:endParaRPr kumimoji="1" lang="en-US" altLang="ja-JP" sz="1200" b="0" i="0" u="none" strike="noStrike" kern="1200" cap="none" spc="-110" normalizeH="0" baseline="0" noProof="0" dirty="0">
              <a:ln>
                <a:noFill/>
              </a:ln>
              <a:solidFill>
                <a:srgbClr val="292934"/>
              </a:solidFill>
              <a:effectLst/>
              <a:uLnTx/>
              <a:uFillTx/>
              <a:latin typeface="SimSun"/>
              <a:ea typeface="メイリオ"/>
              <a:cs typeface="SimSun"/>
            </a:endParaRPr>
          </a:p>
          <a:p>
            <a:r>
              <a:rPr lang="ja-JP" altLang="en-US" dirty="0">
                <a:latin typeface="Times" pitchFamily="18" charset="0"/>
              </a:rPr>
              <a:t>医師は情報提供のみ行い、最終的な意思決定は患者自身が行う患者主体モデルです。</a:t>
            </a:r>
            <a:endParaRPr lang="en-US" altLang="ja-JP" dirty="0">
              <a:latin typeface="Times" pitchFamily="18" charset="0"/>
            </a:endParaRPr>
          </a:p>
          <a:p>
            <a:r>
              <a:rPr lang="ja-JP" altLang="en-US" dirty="0">
                <a:latin typeface="Times" pitchFamily="18" charset="0"/>
              </a:rPr>
              <a:t>医師からがん診断について説明を受けている患者は、「ああどうしよう、がんだなんて何かの間違いじゃないか」と動揺困惑し、治療の説明があっても理解が難しい状況かもしれません。</a:t>
            </a:r>
            <a:endParaRPr lang="en-US" altLang="ja-JP" dirty="0">
              <a:latin typeface="Times" pitchFamily="18" charset="0"/>
            </a:endParaRPr>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6</a:t>
            </a:fld>
            <a:endParaRPr kumimoji="1" lang="ja-JP" altLang="en-US"/>
          </a:p>
        </p:txBody>
      </p:sp>
    </p:spTree>
    <p:extLst>
      <p:ext uri="{BB962C8B-B14F-4D97-AF65-F5344CB8AC3E}">
        <p14:creationId xmlns:p14="http://schemas.microsoft.com/office/powerpoint/2010/main" val="2982580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Times" pitchFamily="18" charset="0"/>
              </a:rPr>
              <a:t>こちらには医師と患者が情報を共有し、共同で治療方針を決定する</a:t>
            </a:r>
            <a:r>
              <a:rPr lang="en-US" altLang="ja-JP" dirty="0">
                <a:latin typeface="Times" pitchFamily="18" charset="0"/>
              </a:rPr>
              <a:t>Shared</a:t>
            </a:r>
            <a:r>
              <a:rPr lang="ja-JP" altLang="en-US" dirty="0">
                <a:latin typeface="Times" pitchFamily="18" charset="0"/>
              </a:rPr>
              <a:t>型モデルを示しています。</a:t>
            </a:r>
            <a:endParaRPr lang="en-US" altLang="ja-JP" dirty="0">
              <a:latin typeface="Times" pitchFamily="18" charset="0"/>
            </a:endParaRPr>
          </a:p>
          <a:p>
            <a:r>
              <a:rPr lang="ja-JP" altLang="en-US" dirty="0">
                <a:latin typeface="Times" pitchFamily="18" charset="0"/>
              </a:rPr>
              <a:t>医師は、診断治療の情報提供のみではなく、患者の反応に対し共感を示したり、一緒に考えていくといった言葉がけを行うことにより、患者さんとの信頼関係が築かれていきます。</a:t>
            </a:r>
            <a:endParaRPr lang="en-US" altLang="ja-JP" dirty="0">
              <a:latin typeface="Times" pitchFamily="18" charset="0"/>
            </a:endParaRPr>
          </a:p>
          <a:p>
            <a:r>
              <a:rPr lang="ja-JP" altLang="en-US" dirty="0">
                <a:latin typeface="Times" pitchFamily="18" charset="0"/>
              </a:rPr>
              <a:t>また、質問を促すこと、どう感じたかを尋ねることで、患者さんの意向や価値観を理解することができます。</a:t>
            </a:r>
            <a:endParaRPr lang="en-US" altLang="ja-JP" dirty="0">
              <a:latin typeface="Times" pitchFamily="18" charset="0"/>
            </a:endParaRPr>
          </a:p>
          <a:p>
            <a:endParaRPr lang="en-US" altLang="ja-JP" dirty="0">
              <a:latin typeface="Times" pitchFamily="18" charset="0"/>
            </a:endParaRPr>
          </a:p>
          <a:p>
            <a:r>
              <a:rPr lang="ja-JP" altLang="en-US" dirty="0">
                <a:latin typeface="Times" pitchFamily="18" charset="0"/>
              </a:rPr>
              <a:t>さらに、看護師相談支援部門などの支援により、双方向のコミュニケーションが増え、情報共有と共同意思決定につながります。</a:t>
            </a:r>
            <a:endParaRPr lang="en-US" altLang="ja-JP" dirty="0">
              <a:latin typeface="Times" pitchFamily="18" charset="0"/>
            </a:endParaRPr>
          </a:p>
          <a:p>
            <a:r>
              <a:rPr lang="ja-JP" altLang="en-US" dirty="0">
                <a:latin typeface="Times" pitchFamily="18" charset="0"/>
              </a:rPr>
              <a:t>患者が自ら意思を持って治療や療養生活を選択できるようにするには、医療者によるわかりやすい情報提供と、患者の価値観に寄り添った対話が不可欠であり、信頼関係に基づいた双方向のコミュニケーションが基盤となっています。</a:t>
            </a:r>
            <a:endParaRPr lang="en-US" altLang="ja-JP" dirty="0">
              <a:latin typeface="Times" pitchFamily="18" charset="0"/>
            </a:endParaRPr>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7</a:t>
            </a:fld>
            <a:endParaRPr kumimoji="1" lang="ja-JP" altLang="en-US"/>
          </a:p>
        </p:txBody>
      </p:sp>
    </p:spTree>
    <p:extLst>
      <p:ext uri="{BB962C8B-B14F-4D97-AF65-F5344CB8AC3E}">
        <p14:creationId xmlns:p14="http://schemas.microsoft.com/office/powerpoint/2010/main" val="2002508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2022</a:t>
            </a:r>
            <a:r>
              <a:rPr kumimoji="1" lang="ja-JP" altLang="en-US" dirty="0"/>
              <a:t>年にがん医療における患者医療者間のコミュニケーションガイドラインが出版されました。</a:t>
            </a:r>
            <a:endParaRPr kumimoji="1" lang="en-US" altLang="ja-JP" dirty="0"/>
          </a:p>
          <a:p>
            <a:r>
              <a:rPr kumimoji="1" lang="ja-JP" altLang="en-US" dirty="0"/>
              <a:t>コミュニケーションに関するエビデンスは限られているものの、患者と医療者間の対話促進介入として質問促進リストの使用が強く推奨されました。</a:t>
            </a:r>
            <a:endParaRPr kumimoji="1" lang="en-US" altLang="ja-JP" dirty="0"/>
          </a:p>
          <a:p>
            <a:r>
              <a:rPr kumimoji="1" lang="ja-JP" altLang="en-US" dirty="0"/>
              <a:t>推奨の根拠となったエビデンスの確実性が強い益に関するアウトカムは患者評価による有用性、患者の質問数の増加であり、害に関するアウトカム、精神的苦痛については、質問促進リストの使用による影響はないことが示されています。</a:t>
            </a:r>
            <a:endParaRPr kumimoji="1" lang="en-US" altLang="ja-JP" dirty="0"/>
          </a:p>
          <a:p>
            <a:r>
              <a:rPr kumimoji="1" lang="ja-JP" altLang="en-US" dirty="0"/>
              <a:t>また、このガイドラインでは、医療者への介入として医師看護師を対象にしたコミュニケーション技術研修も推奨されています。</a:t>
            </a:r>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8</a:t>
            </a:fld>
            <a:endParaRPr kumimoji="1" lang="ja-JP" altLang="en-US"/>
          </a:p>
        </p:txBody>
      </p:sp>
    </p:spTree>
    <p:extLst>
      <p:ext uri="{BB962C8B-B14F-4D97-AF65-F5344CB8AC3E}">
        <p14:creationId xmlns:p14="http://schemas.microsoft.com/office/powerpoint/2010/main" val="343580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panose="020B0604030504040204" pitchFamily="34" charset="-128"/>
                <a:ea typeface="Meiryo" panose="020B0604030504040204" pitchFamily="34" charset="-128"/>
              </a:rPr>
              <a:t>患者医師へのコミュニケーション介入とアウトカムを示しています。</a:t>
            </a:r>
            <a:endParaRPr lang="en-US" altLang="ja-JP" sz="1200" dirty="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panose="020B0604030504040204" pitchFamily="34" charset="-128"/>
                <a:ea typeface="Meiryo" panose="020B0604030504040204" pitchFamily="34" charset="-128"/>
              </a:rPr>
              <a:t>ガイドラインで推奨された患者介入である質問促進リスト、医師への介入であるコミュニケーション技術研修により影響を及ぼすアウトカムとしては、患者の知識と理解、協同意思決定、治療遵守などが挙げられます。</a:t>
            </a:r>
            <a:endParaRPr lang="en-US" altLang="ja-JP" sz="1200" dirty="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panose="020B0604030504040204" pitchFamily="34" charset="-128"/>
                <a:ea typeface="Meiryo" panose="020B0604030504040204" pitchFamily="34" charset="-128"/>
              </a:rPr>
              <a:t>コミュニケーションは医療行為選択に介在することで、間接的に生存期間や健康関連</a:t>
            </a:r>
            <a:r>
              <a:rPr lang="en-US" altLang="ja-JP" sz="1200" dirty="0">
                <a:latin typeface="Meiryo" panose="020B0604030504040204" pitchFamily="34" charset="-128"/>
                <a:ea typeface="Meiryo" panose="020B0604030504040204" pitchFamily="34" charset="-128"/>
              </a:rPr>
              <a:t>QOL</a:t>
            </a:r>
            <a:r>
              <a:rPr lang="ja-JP" altLang="en-US" sz="1200" dirty="0">
                <a:latin typeface="Meiryo" panose="020B0604030504040204" pitchFamily="34" charset="-128"/>
                <a:ea typeface="Meiryo" panose="020B0604030504040204" pitchFamily="34" charset="-128"/>
              </a:rPr>
              <a:t>に影響する可能性があります。</a:t>
            </a:r>
            <a:endParaRPr lang="en-US" altLang="ja-JP" sz="1200" dirty="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panose="020B0604030504040204" pitchFamily="34" charset="-128"/>
                <a:ea typeface="Meiryo" panose="020B0604030504040204" pitchFamily="34" charset="-128"/>
              </a:rPr>
              <a:t>そして、医師患者間の良好なコミュニケーションは、がん罹患告知による精神的負担を軽減させうる予防策、対応策として中核をなすと考えられます。</a:t>
            </a:r>
            <a:endParaRPr lang="en-US" altLang="ja-JP" sz="1200" dirty="0">
              <a:latin typeface="Meiryo" panose="020B0604030504040204" pitchFamily="34" charset="-128"/>
              <a:ea typeface="Meiryo" panose="020B0604030504040204" pitchFamily="34" charset="-128"/>
            </a:endParaRPr>
          </a:p>
        </p:txBody>
      </p:sp>
      <p:sp>
        <p:nvSpPr>
          <p:cNvPr id="4" name="スライド番号プレースホルダー 3"/>
          <p:cNvSpPr>
            <a:spLocks noGrp="1"/>
          </p:cNvSpPr>
          <p:nvPr>
            <p:ph type="sldNum" sz="quarter" idx="5"/>
          </p:nvPr>
        </p:nvSpPr>
        <p:spPr/>
        <p:txBody>
          <a:bodyPr/>
          <a:lstStyle/>
          <a:p>
            <a:fld id="{1EEEB3A8-906F-415E-99AD-A47DD2430BDE}" type="slidenum">
              <a:rPr kumimoji="1" lang="ja-JP" altLang="en-US" smtClean="0"/>
              <a:t>9</a:t>
            </a:fld>
            <a:endParaRPr kumimoji="1" lang="ja-JP" altLang="en-US"/>
          </a:p>
        </p:txBody>
      </p:sp>
    </p:spTree>
    <p:extLst>
      <p:ext uri="{BB962C8B-B14F-4D97-AF65-F5344CB8AC3E}">
        <p14:creationId xmlns:p14="http://schemas.microsoft.com/office/powerpoint/2010/main" val="29711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次に、患者さんへのコミュニケーション介入である質問促進リストについて示します。</a:t>
            </a:r>
          </a:p>
        </p:txBody>
      </p:sp>
      <p:sp>
        <p:nvSpPr>
          <p:cNvPr id="4" name="スライド番号プレースホルダー 3"/>
          <p:cNvSpPr>
            <a:spLocks noGrp="1"/>
          </p:cNvSpPr>
          <p:nvPr>
            <p:ph type="sldNum" sz="quarter" idx="10"/>
          </p:nvPr>
        </p:nvSpPr>
        <p:spPr/>
        <p:txBody>
          <a:bodyPr/>
          <a:lstStyle/>
          <a:p>
            <a:fld id="{3BB2E336-9B13-42B7-9A9F-CBACD6BB4655}" type="slidenum">
              <a:rPr kumimoji="1" lang="ja-JP" altLang="en-US" smtClean="0"/>
              <a:t>10</a:t>
            </a:fld>
            <a:endParaRPr kumimoji="1" lang="ja-JP" altLang="en-US"/>
          </a:p>
        </p:txBody>
      </p:sp>
    </p:spTree>
    <p:extLst>
      <p:ext uri="{BB962C8B-B14F-4D97-AF65-F5344CB8AC3E}">
        <p14:creationId xmlns:p14="http://schemas.microsoft.com/office/powerpoint/2010/main" val="178953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share-communication.jp/qpl_project/"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9" name="L 字 8">
            <a:extLst>
              <a:ext uri="{FF2B5EF4-FFF2-40B4-BE49-F238E27FC236}">
                <a16:creationId xmlns:a16="http://schemas.microsoft.com/office/drawing/2014/main" id="{3A211249-AC31-72C5-5955-3587F77716C7}"/>
              </a:ext>
            </a:extLst>
          </p:cNvPr>
          <p:cNvSpPr/>
          <p:nvPr userDrawn="1"/>
        </p:nvSpPr>
        <p:spPr>
          <a:xfrm>
            <a:off x="0" y="0"/>
            <a:ext cx="12192000" cy="6858000"/>
          </a:xfrm>
          <a:prstGeom prst="corner">
            <a:avLst>
              <a:gd name="adj1" fmla="val 4483"/>
              <a:gd name="adj2" fmla="val 538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L 字 7">
            <a:extLst>
              <a:ext uri="{FF2B5EF4-FFF2-40B4-BE49-F238E27FC236}">
                <a16:creationId xmlns:a16="http://schemas.microsoft.com/office/drawing/2014/main" id="{D3B51B3D-F748-7C90-8AC5-3DEB406782BE}"/>
              </a:ext>
            </a:extLst>
          </p:cNvPr>
          <p:cNvSpPr/>
          <p:nvPr userDrawn="1"/>
        </p:nvSpPr>
        <p:spPr>
          <a:xfrm rot="10800000">
            <a:off x="-2012" y="-4"/>
            <a:ext cx="12192000" cy="6858000"/>
          </a:xfrm>
          <a:prstGeom prst="corner">
            <a:avLst>
              <a:gd name="adj1" fmla="val 4483"/>
              <a:gd name="adj2" fmla="val 538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B26E6FA-3E53-44A7-85D8-13144D6458E4}" type="datetime2">
              <a:rPr kumimoji="1" lang="ja-JP" altLang="en-US" smtClean="0"/>
              <a:t>2025年12月12日(金)</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sp>
        <p:nvSpPr>
          <p:cNvPr id="7" name="テキスト ボックス 6">
            <a:extLst>
              <a:ext uri="{FF2B5EF4-FFF2-40B4-BE49-F238E27FC236}">
                <a16:creationId xmlns:a16="http://schemas.microsoft.com/office/drawing/2014/main" id="{3FCF14C6-E10D-0F95-DC6C-C4C70A450148}"/>
              </a:ext>
            </a:extLst>
          </p:cNvPr>
          <p:cNvSpPr txBox="1"/>
          <p:nvPr userDrawn="1"/>
        </p:nvSpPr>
        <p:spPr>
          <a:xfrm>
            <a:off x="9022631" y="6569544"/>
            <a:ext cx="2787368" cy="272190"/>
          </a:xfrm>
          <a:prstGeom prst="rect">
            <a:avLst/>
          </a:prstGeom>
          <a:noFill/>
        </p:spPr>
        <p:txBody>
          <a:bodyPr wrap="square" lIns="91440" tIns="45720" rIns="91440" bIns="45720" rtlCol="0" anchor="t">
            <a:spAutoFit/>
          </a:bodyPr>
          <a:lstStyle/>
          <a:p>
            <a:pPr>
              <a:lnSpc>
                <a:spcPts val="1600"/>
              </a:lnSpc>
            </a:pPr>
            <a:r>
              <a:rPr kumimoji="1" lang="ja-JP" altLang="en-US" sz="1200" dirty="0">
                <a:latin typeface="HG丸ｺﾞｼｯｸM-PRO"/>
                <a:ea typeface="HG丸ｺﾞｼｯｸM-PRO"/>
              </a:rPr>
              <a:t>厚生労働科学研究（23EA</a:t>
            </a:r>
            <a:r>
              <a:rPr kumimoji="1" lang="en-US" altLang="ja-JP" sz="1200" dirty="0">
                <a:latin typeface="HG丸ｺﾞｼｯｸM-PRO"/>
                <a:ea typeface="HG丸ｺﾞｼｯｸM-PRO"/>
              </a:rPr>
              <a:t>1018</a:t>
            </a:r>
            <a:r>
              <a:rPr kumimoji="1" lang="ja-JP" altLang="en-US" sz="1200" dirty="0">
                <a:latin typeface="HG丸ｺﾞｼｯｸM-PRO"/>
                <a:ea typeface="HG丸ｺﾞｼｯｸM-PRO"/>
              </a:rPr>
              <a:t>）</a:t>
            </a:r>
            <a:endParaRPr kumimoji="1" lang="en-US" altLang="ja-JP" sz="1200" dirty="0">
              <a:latin typeface="HG丸ｺﾞｼｯｸM-PRO"/>
              <a:ea typeface="HG丸ｺﾞｼｯｸM-PRO"/>
            </a:endParaRPr>
          </a:p>
        </p:txBody>
      </p:sp>
      <p:pic>
        <p:nvPicPr>
          <p:cNvPr id="11" name="図 10" descr="挿絵 が含まれている画像&#10;&#10;AI 生成コンテンツは誤りを含む可能性があります。">
            <a:extLst>
              <a:ext uri="{FF2B5EF4-FFF2-40B4-BE49-F238E27FC236}">
                <a16:creationId xmlns:a16="http://schemas.microsoft.com/office/drawing/2014/main" id="{6C422DC4-76D8-5A1D-ED0E-74E50484C2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35226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C81E8BD-581D-45A3-8FB4-B6328863AD04}" type="datetime2">
              <a:rPr kumimoji="1" lang="ja-JP" altLang="en-US" smtClean="0"/>
              <a:t>2025年12月12日(金)</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pic>
        <p:nvPicPr>
          <p:cNvPr id="8" name="図 7" descr="挿絵 が含まれている画像&#10;&#10;AI 生成コンテンツは誤りを含む可能性があります。">
            <a:extLst>
              <a:ext uri="{FF2B5EF4-FFF2-40B4-BE49-F238E27FC236}">
                <a16:creationId xmlns:a16="http://schemas.microsoft.com/office/drawing/2014/main" id="{FF9A97FB-934C-957E-CB6C-EC3E489652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2301448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E800BE5-7134-4CBE-987B-C90D12D7E8F9}" type="datetime2">
              <a:rPr kumimoji="1" lang="ja-JP" altLang="en-US" smtClean="0"/>
              <a:t>2025年12月12日(金)</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pic>
        <p:nvPicPr>
          <p:cNvPr id="7" name="図 6" descr="挿絵 が含まれている画像&#10;&#10;AI 生成コンテンツは誤りを含む可能性があります。">
            <a:extLst>
              <a:ext uri="{FF2B5EF4-FFF2-40B4-BE49-F238E27FC236}">
                <a16:creationId xmlns:a16="http://schemas.microsoft.com/office/drawing/2014/main" id="{3F702C28-10E1-7841-D13D-0AD5BC9A99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2347433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23F8180-2565-4C76-8494-B62E405664EE}" type="datetime2">
              <a:rPr kumimoji="1" lang="ja-JP" altLang="en-US" smtClean="0"/>
              <a:t>2025年12月12日(金)</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pic>
        <p:nvPicPr>
          <p:cNvPr id="7" name="図 6" descr="挿絵 が含まれている画像&#10;&#10;AI 生成コンテンツは誤りを含む可能性があります。">
            <a:extLst>
              <a:ext uri="{FF2B5EF4-FFF2-40B4-BE49-F238E27FC236}">
                <a16:creationId xmlns:a16="http://schemas.microsoft.com/office/drawing/2014/main" id="{F7105A3C-5DD1-17F3-D984-1D62376C41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64294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50F0FC-1DEA-3E35-73D8-E6294F6F45E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2D10197-82BB-E6DC-D0DD-90254EF8BF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7838229-5D80-871A-CDED-72BA9B269CEF}"/>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5" name="フッター プレースホルダー 4">
            <a:extLst>
              <a:ext uri="{FF2B5EF4-FFF2-40B4-BE49-F238E27FC236}">
                <a16:creationId xmlns:a16="http://schemas.microsoft.com/office/drawing/2014/main" id="{E380C1CC-3AC1-CD3E-E5DA-38314E6B42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0AE374-91DF-949A-2FAE-722340074D29}"/>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1431415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93F7B7-61A6-9449-CB48-8EE4D7D5C6C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847C57F-4CAE-764E-CFE7-59D450BFF5B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D7142B-7DD5-1B93-7DD0-C5F80DBEBE88}"/>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5" name="フッター プレースホルダー 4">
            <a:extLst>
              <a:ext uri="{FF2B5EF4-FFF2-40B4-BE49-F238E27FC236}">
                <a16:creationId xmlns:a16="http://schemas.microsoft.com/office/drawing/2014/main" id="{F3C74EF1-348C-37C9-0FC2-C9FA7E4361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1791DC-D911-9863-EF2F-106D4C4AD512}"/>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665360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22984E-F1A4-63E4-FF98-E910073C281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D3B3ED6-FB2B-6C0D-E6BD-FCC13D702F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DF0C2ED-42A7-9D50-7004-576F4733270D}"/>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5" name="フッター プレースホルダー 4">
            <a:extLst>
              <a:ext uri="{FF2B5EF4-FFF2-40B4-BE49-F238E27FC236}">
                <a16:creationId xmlns:a16="http://schemas.microsoft.com/office/drawing/2014/main" id="{19DB52E8-15D7-C821-C2EC-C47EE2CF26D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7D7A9A5-BAE3-4454-4165-22CDFD20402F}"/>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3984855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6F5531-9FCD-D321-A851-CB53C5AB075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27E2FC-359A-E096-C1CB-529661ADA46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B4CE0C0-71E5-CA48-50E3-0736E7E607B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D530387-E251-2849-4B21-CC0AFDBFA204}"/>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6" name="フッター プレースホルダー 5">
            <a:extLst>
              <a:ext uri="{FF2B5EF4-FFF2-40B4-BE49-F238E27FC236}">
                <a16:creationId xmlns:a16="http://schemas.microsoft.com/office/drawing/2014/main" id="{7690EE3F-ACC4-8229-A6AB-D0B5D994D94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5482C6D-D35E-A5E8-6241-E4687B5BA703}"/>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1577106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284658-9DB8-BBF9-795B-2513FE06625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930F1F7-5673-6BAC-B47F-D0EBBD52A4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6591523-6007-5FD6-C3A6-7AA27156F93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0406383-C530-8CAD-2988-666ABF92B3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E4B5E9D-36AC-FD66-35AB-54C241183CE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21E1906-2C17-7D96-59E2-41EA78C9FF32}"/>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8" name="フッター プレースホルダー 7">
            <a:extLst>
              <a:ext uri="{FF2B5EF4-FFF2-40B4-BE49-F238E27FC236}">
                <a16:creationId xmlns:a16="http://schemas.microsoft.com/office/drawing/2014/main" id="{0EBDB9A0-EC88-0DBB-5B61-18FD7D686E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24AFAF1-3645-A7BD-EF1C-530B1757E024}"/>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749381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8D3CFE-E366-3CCC-7EDF-9ED6B0CC5E0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06BDCE4-73DB-507E-3EC4-366C56DADF3C}"/>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4" name="フッター プレースホルダー 3">
            <a:extLst>
              <a:ext uri="{FF2B5EF4-FFF2-40B4-BE49-F238E27FC236}">
                <a16:creationId xmlns:a16="http://schemas.microsoft.com/office/drawing/2014/main" id="{A6FBA1AC-3D17-1DA9-B918-8533AC93ABC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2F340E6-3F5E-21E3-5265-33C752223E37}"/>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360253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A739D8C-21D0-4C15-B4AF-F72D2B64DD55}"/>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3" name="フッター プレースホルダー 2">
            <a:extLst>
              <a:ext uri="{FF2B5EF4-FFF2-40B4-BE49-F238E27FC236}">
                <a16:creationId xmlns:a16="http://schemas.microsoft.com/office/drawing/2014/main" id="{FFB2A6BC-FD27-CF64-EFA3-F9C3096F765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08867FF-E0EB-F640-806F-36FF6EC9398B}"/>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186351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9" name="L 字 8">
            <a:extLst>
              <a:ext uri="{FF2B5EF4-FFF2-40B4-BE49-F238E27FC236}">
                <a16:creationId xmlns:a16="http://schemas.microsoft.com/office/drawing/2014/main" id="{3A211249-AC31-72C5-5955-3587F77716C7}"/>
              </a:ext>
            </a:extLst>
          </p:cNvPr>
          <p:cNvSpPr/>
          <p:nvPr userDrawn="1"/>
        </p:nvSpPr>
        <p:spPr>
          <a:xfrm>
            <a:off x="0" y="0"/>
            <a:ext cx="12192000" cy="6858000"/>
          </a:xfrm>
          <a:prstGeom prst="corner">
            <a:avLst>
              <a:gd name="adj1" fmla="val 4483"/>
              <a:gd name="adj2" fmla="val 538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L 字 7">
            <a:extLst>
              <a:ext uri="{FF2B5EF4-FFF2-40B4-BE49-F238E27FC236}">
                <a16:creationId xmlns:a16="http://schemas.microsoft.com/office/drawing/2014/main" id="{D3B51B3D-F748-7C90-8AC5-3DEB406782BE}"/>
              </a:ext>
            </a:extLst>
          </p:cNvPr>
          <p:cNvSpPr/>
          <p:nvPr userDrawn="1"/>
        </p:nvSpPr>
        <p:spPr>
          <a:xfrm rot="10800000">
            <a:off x="-2012" y="-4"/>
            <a:ext cx="12192000" cy="6858000"/>
          </a:xfrm>
          <a:prstGeom prst="corner">
            <a:avLst>
              <a:gd name="adj1" fmla="val 4483"/>
              <a:gd name="adj2" fmla="val 538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B26E6FA-3E53-44A7-85D8-13144D6458E4}" type="datetime2">
              <a:rPr kumimoji="1" lang="ja-JP" altLang="en-US" smtClean="0"/>
              <a:t>2025年12月12日(金)</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sp>
        <p:nvSpPr>
          <p:cNvPr id="7" name="テキスト ボックス 6">
            <a:extLst>
              <a:ext uri="{FF2B5EF4-FFF2-40B4-BE49-F238E27FC236}">
                <a16:creationId xmlns:a16="http://schemas.microsoft.com/office/drawing/2014/main" id="{3FCF14C6-E10D-0F95-DC6C-C4C70A450148}"/>
              </a:ext>
            </a:extLst>
          </p:cNvPr>
          <p:cNvSpPr txBox="1"/>
          <p:nvPr userDrawn="1"/>
        </p:nvSpPr>
        <p:spPr>
          <a:xfrm>
            <a:off x="9022631" y="6569544"/>
            <a:ext cx="2787368" cy="272190"/>
          </a:xfrm>
          <a:prstGeom prst="rect">
            <a:avLst/>
          </a:prstGeom>
          <a:noFill/>
        </p:spPr>
        <p:txBody>
          <a:bodyPr wrap="square" lIns="91440" tIns="45720" rIns="91440" bIns="45720" rtlCol="0" anchor="t">
            <a:spAutoFit/>
          </a:bodyPr>
          <a:lstStyle/>
          <a:p>
            <a:pPr>
              <a:lnSpc>
                <a:spcPts val="1600"/>
              </a:lnSpc>
            </a:pPr>
            <a:r>
              <a:rPr kumimoji="1" lang="ja-JP" altLang="en-US" sz="1200" dirty="0">
                <a:latin typeface="HG丸ｺﾞｼｯｸM-PRO"/>
                <a:ea typeface="HG丸ｺﾞｼｯｸM-PRO"/>
              </a:rPr>
              <a:t>厚生労働科学研究（23EA</a:t>
            </a:r>
            <a:r>
              <a:rPr kumimoji="1" lang="en-US" altLang="ja-JP" sz="1200" dirty="0">
                <a:latin typeface="HG丸ｺﾞｼｯｸM-PRO"/>
                <a:ea typeface="HG丸ｺﾞｼｯｸM-PRO"/>
              </a:rPr>
              <a:t>1018</a:t>
            </a:r>
            <a:r>
              <a:rPr kumimoji="1" lang="ja-JP" altLang="en-US" sz="1200" dirty="0">
                <a:latin typeface="HG丸ｺﾞｼｯｸM-PRO"/>
                <a:ea typeface="HG丸ｺﾞｼｯｸM-PRO"/>
              </a:rPr>
              <a:t>）</a:t>
            </a:r>
            <a:endParaRPr kumimoji="1" lang="en-US" altLang="ja-JP" sz="1200" dirty="0">
              <a:latin typeface="HG丸ｺﾞｼｯｸM-PRO"/>
              <a:ea typeface="HG丸ｺﾞｼｯｸM-PRO"/>
            </a:endParaRPr>
          </a:p>
        </p:txBody>
      </p:sp>
      <p:pic>
        <p:nvPicPr>
          <p:cNvPr id="11" name="図 10" descr="挿絵 が含まれている画像&#10;&#10;AI 生成コンテンツは誤りを含む可能性があります。">
            <a:extLst>
              <a:ext uri="{FF2B5EF4-FFF2-40B4-BE49-F238E27FC236}">
                <a16:creationId xmlns:a16="http://schemas.microsoft.com/office/drawing/2014/main" id="{6C422DC4-76D8-5A1D-ED0E-74E50484C2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
        <p:nvSpPr>
          <p:cNvPr id="10" name="テキスト ボックス 9">
            <a:extLst>
              <a:ext uri="{FF2B5EF4-FFF2-40B4-BE49-F238E27FC236}">
                <a16:creationId xmlns:a16="http://schemas.microsoft.com/office/drawing/2014/main" id="{BB9E792E-738E-C59B-9802-757AF92B9BA3}"/>
              </a:ext>
            </a:extLst>
          </p:cNvPr>
          <p:cNvSpPr txBox="1"/>
          <p:nvPr userDrawn="1"/>
        </p:nvSpPr>
        <p:spPr>
          <a:xfrm>
            <a:off x="0" y="6627168"/>
            <a:ext cx="7021474" cy="184666"/>
          </a:xfrm>
          <a:prstGeom prst="rect">
            <a:avLst/>
          </a:prstGeom>
          <a:noFill/>
        </p:spPr>
        <p:txBody>
          <a:bodyPr wrap="none" rtlCol="0">
            <a:spAutoFit/>
          </a:bodyPr>
          <a:lstStyle/>
          <a:p>
            <a:r>
              <a:rPr lang="ja-JP" altLang="en-US" sz="600" dirty="0"/>
              <a:t>改変された内容については</a:t>
            </a:r>
            <a:r>
              <a:rPr lang="en-US" altLang="ja-JP" sz="600" dirty="0">
                <a:latin typeface="+mn-ea"/>
              </a:rPr>
              <a:t>QPL</a:t>
            </a:r>
            <a:r>
              <a:rPr lang="ja-JP" altLang="en-US" sz="600" dirty="0">
                <a:latin typeface="+mn-ea"/>
              </a:rPr>
              <a:t>患者質問促進プロジェクトチーム</a:t>
            </a:r>
            <a:r>
              <a:rPr lang="ja-JP" altLang="en-US" sz="600" dirty="0"/>
              <a:t>では責任を負いません。オリジナル版は</a:t>
            </a:r>
            <a:r>
              <a:rPr lang="en-US" altLang="ja-JP" sz="600" dirty="0"/>
              <a:t>SHARE/QPL</a:t>
            </a:r>
            <a:r>
              <a:rPr lang="ja-JP" altLang="ja-JP" sz="600" dirty="0"/>
              <a:t>サイト</a:t>
            </a:r>
            <a:r>
              <a:rPr lang="ja-JP" altLang="en-US" sz="600" dirty="0">
                <a:latin typeface="+mn-ea"/>
              </a:rPr>
              <a:t>　</a:t>
            </a:r>
            <a:r>
              <a:rPr lang="en-US" altLang="ja-JP" sz="600" dirty="0">
                <a:latin typeface="+mn-ea"/>
                <a:hlinkClick r:id="rId3"/>
              </a:rPr>
              <a:t>https://share-communication.jp/qpl_project/</a:t>
            </a:r>
            <a:r>
              <a:rPr lang="ja-JP" altLang="en-US" sz="600" dirty="0">
                <a:latin typeface="+mn-ea"/>
              </a:rPr>
              <a:t> </a:t>
            </a:r>
            <a:r>
              <a:rPr lang="ja-JP" altLang="en-US" sz="600" dirty="0"/>
              <a:t>にてご確認ください。</a:t>
            </a:r>
            <a:endParaRPr lang="en-US" altLang="ja-JP" sz="600" dirty="0"/>
          </a:p>
        </p:txBody>
      </p:sp>
    </p:spTree>
    <p:extLst>
      <p:ext uri="{BB962C8B-B14F-4D97-AF65-F5344CB8AC3E}">
        <p14:creationId xmlns:p14="http://schemas.microsoft.com/office/powerpoint/2010/main" val="351712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729542-51D9-497B-403E-B27A3CCC072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1E2A9D-91A7-CE4B-7EA7-46225C9A6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F5CEB21-7D71-FF9A-0044-2D54FBA16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2DEA29B-8082-9DD8-B623-A474115F48F1}"/>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6" name="フッター プレースホルダー 5">
            <a:extLst>
              <a:ext uri="{FF2B5EF4-FFF2-40B4-BE49-F238E27FC236}">
                <a16:creationId xmlns:a16="http://schemas.microsoft.com/office/drawing/2014/main" id="{1B09811E-2594-695C-1A02-8EE8BB9DF4A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6EABDD-9225-4269-0936-B98BA006DF29}"/>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3102263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CC4A60-5C62-6397-40E4-DF43DB98B70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01B520A-199A-5BAA-ABA5-A66E181F7A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C16D62B-0F17-CDDC-FB57-604EAE052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31D5BBF-DEB2-87D6-395A-B139FCFFEC68}"/>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6" name="フッター プレースホルダー 5">
            <a:extLst>
              <a:ext uri="{FF2B5EF4-FFF2-40B4-BE49-F238E27FC236}">
                <a16:creationId xmlns:a16="http://schemas.microsoft.com/office/drawing/2014/main" id="{AAFA8BEF-D2D9-5B32-EAAD-CBD54B08F7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A3BE7B4-9498-EAD2-2CF1-1DECC323627D}"/>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3066420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42648E-3177-8D17-CFB7-83280CF97ED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0442C96-B973-E83B-A7EA-5F98C9B514C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397246-D6AB-5637-9DE8-B01528B16F72}"/>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5" name="フッター プレースホルダー 4">
            <a:extLst>
              <a:ext uri="{FF2B5EF4-FFF2-40B4-BE49-F238E27FC236}">
                <a16:creationId xmlns:a16="http://schemas.microsoft.com/office/drawing/2014/main" id="{E4192A85-D55B-75C0-97BB-BAC85A5D32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D85D9A-7A7B-F270-2CCF-146F212B42DF}"/>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3856420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B377AF8-CF9B-D117-7E48-C904497A87F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F042ACE-B7D8-34D9-0892-72752A45A67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327297-DFDD-17D4-EBB0-9800677D6BF7}"/>
              </a:ext>
            </a:extLst>
          </p:cNvPr>
          <p:cNvSpPr>
            <a:spLocks noGrp="1"/>
          </p:cNvSpPr>
          <p:nvPr>
            <p:ph type="dt" sz="half" idx="10"/>
          </p:nvPr>
        </p:nvSpPr>
        <p:spPr/>
        <p:txBody>
          <a:bodyPr/>
          <a:lstStyle/>
          <a:p>
            <a:fld id="{675AD41D-39AE-4AAA-B4F7-C79FA71B26A1}" type="datetimeFigureOut">
              <a:rPr kumimoji="1" lang="ja-JP" altLang="en-US" smtClean="0"/>
              <a:t>2025/12/12</a:t>
            </a:fld>
            <a:endParaRPr kumimoji="1" lang="ja-JP" altLang="en-US"/>
          </a:p>
        </p:txBody>
      </p:sp>
      <p:sp>
        <p:nvSpPr>
          <p:cNvPr id="5" name="フッター プレースホルダー 4">
            <a:extLst>
              <a:ext uri="{FF2B5EF4-FFF2-40B4-BE49-F238E27FC236}">
                <a16:creationId xmlns:a16="http://schemas.microsoft.com/office/drawing/2014/main" id="{A98D0991-34DF-A58E-9941-35C05695A1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AEF1663-2ABD-9C13-9816-7311CDF628B9}"/>
              </a:ext>
            </a:extLst>
          </p:cNvPr>
          <p:cNvSpPr>
            <a:spLocks noGrp="1"/>
          </p:cNvSpPr>
          <p:nvPr>
            <p:ph type="sldNum" sz="quarter" idx="12"/>
          </p:nvPr>
        </p:nvSpPr>
        <p:spPr>
          <a:xfrm>
            <a:off x="8610600" y="6356350"/>
            <a:ext cx="2743200" cy="365125"/>
          </a:xfrm>
          <a:prstGeom prst="rect">
            <a:avLst/>
          </a:prstGeom>
        </p:spPr>
        <p:txBody>
          <a:bodyPr/>
          <a:lstStyle/>
          <a:p>
            <a:fld id="{18DFE201-96F7-4CCA-89D2-3A79BFC67F50}" type="slidenum">
              <a:rPr kumimoji="1" lang="ja-JP" altLang="en-US" smtClean="0"/>
              <a:t>‹#›</a:t>
            </a:fld>
            <a:endParaRPr kumimoji="1" lang="ja-JP" altLang="en-US"/>
          </a:p>
        </p:txBody>
      </p:sp>
    </p:spTree>
    <p:extLst>
      <p:ext uri="{BB962C8B-B14F-4D97-AF65-F5344CB8AC3E}">
        <p14:creationId xmlns:p14="http://schemas.microsoft.com/office/powerpoint/2010/main" val="2966998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BA1FA8-2C8D-408D-840B-F89EC645957F}" type="datetime2">
              <a:rPr kumimoji="1" lang="ja-JP" altLang="en-US" smtClean="0"/>
              <a:t>2025年12月12日(金)</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pic>
        <p:nvPicPr>
          <p:cNvPr id="7" name="図 6" descr="挿絵 が含まれている画像&#10;&#10;AI 生成コンテンツは誤りを含む可能性があります。">
            <a:extLst>
              <a:ext uri="{FF2B5EF4-FFF2-40B4-BE49-F238E27FC236}">
                <a16:creationId xmlns:a16="http://schemas.microsoft.com/office/drawing/2014/main" id="{31A9C1F5-F290-DE6B-F4AA-C347793EE4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3615394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D3FF0E3-79DF-40A0-8D4D-A07AFACFDEE5}" type="datetime2">
              <a:rPr kumimoji="1" lang="ja-JP" altLang="en-US" smtClean="0"/>
              <a:t>2025年12月12日(金)</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pic>
        <p:nvPicPr>
          <p:cNvPr id="7" name="図 6" descr="挿絵 が含まれている画像&#10;&#10;AI 生成コンテンツは誤りを含む可能性があります。">
            <a:extLst>
              <a:ext uri="{FF2B5EF4-FFF2-40B4-BE49-F238E27FC236}">
                <a16:creationId xmlns:a16="http://schemas.microsoft.com/office/drawing/2014/main" id="{1F48D3DD-636C-24C0-6078-B7F99F502E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292134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62BD000-62D3-4B57-9E1F-DBBB0C447965}" type="datetime2">
              <a:rPr kumimoji="1" lang="ja-JP" altLang="en-US" smtClean="0"/>
              <a:t>2025年12月12日(金)</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pic>
        <p:nvPicPr>
          <p:cNvPr id="8" name="図 7" descr="挿絵 が含まれている画像&#10;&#10;AI 生成コンテンツは誤りを含む可能性があります。">
            <a:extLst>
              <a:ext uri="{FF2B5EF4-FFF2-40B4-BE49-F238E27FC236}">
                <a16:creationId xmlns:a16="http://schemas.microsoft.com/office/drawing/2014/main" id="{A7C54344-7D4A-642F-04D6-76D032B2A8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3240225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91D192C-A89E-46D8-AB11-425CE8C63B1F}" type="datetime2">
              <a:rPr kumimoji="1" lang="ja-JP" altLang="en-US" smtClean="0"/>
              <a:t>2025年12月12日(金)</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pic>
        <p:nvPicPr>
          <p:cNvPr id="10" name="図 9" descr="挿絵 が含まれている画像&#10;&#10;AI 生成コンテンツは誤りを含む可能性があります。">
            <a:extLst>
              <a:ext uri="{FF2B5EF4-FFF2-40B4-BE49-F238E27FC236}">
                <a16:creationId xmlns:a16="http://schemas.microsoft.com/office/drawing/2014/main" id="{90B2F67B-7AE3-184F-826C-A13FA7BB6F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3418466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60A5CA3-6398-4F72-8FDD-E76D1D777537}" type="datetime2">
              <a:rPr kumimoji="1" lang="ja-JP" altLang="en-US" smtClean="0"/>
              <a:t>2025年12月12日(金)</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pic>
        <p:nvPicPr>
          <p:cNvPr id="6" name="図 5" descr="挿絵 が含まれている画像&#10;&#10;AI 生成コンテンツは誤りを含む可能性があります。">
            <a:extLst>
              <a:ext uri="{FF2B5EF4-FFF2-40B4-BE49-F238E27FC236}">
                <a16:creationId xmlns:a16="http://schemas.microsoft.com/office/drawing/2014/main" id="{1EC6AE66-9602-12DA-C9E2-B7489B2247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3155887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FB257E3-8E78-419D-AB6F-30BA646189E0}" type="datetime2">
              <a:rPr kumimoji="1" lang="ja-JP" altLang="en-US" smtClean="0"/>
              <a:t>2025年12月12日(金)</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pic>
        <p:nvPicPr>
          <p:cNvPr id="5" name="図 4" descr="挿絵 が含まれている画像&#10;&#10;AI 生成コンテンツは誤りを含む可能性があります。">
            <a:extLst>
              <a:ext uri="{FF2B5EF4-FFF2-40B4-BE49-F238E27FC236}">
                <a16:creationId xmlns:a16="http://schemas.microsoft.com/office/drawing/2014/main" id="{3126854A-7590-6DA2-AF38-A7154871F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1656414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F431BC8-34B1-44F1-8B94-FB8A22FB8DED}" type="datetime2">
              <a:rPr kumimoji="1" lang="ja-JP" altLang="en-US" smtClean="0"/>
              <a:t>2025年12月12日(金)</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F6FD6DA-F03F-4244-9D6F-3F79AFCE3D60}" type="slidenum">
              <a:rPr kumimoji="1" lang="ja-JP" altLang="en-US" smtClean="0"/>
              <a:t>‹#›</a:t>
            </a:fld>
            <a:endParaRPr kumimoji="1" lang="ja-JP" altLang="en-US"/>
          </a:p>
        </p:txBody>
      </p:sp>
      <p:pic>
        <p:nvPicPr>
          <p:cNvPr id="8" name="図 7" descr="挿絵 が含まれている画像&#10;&#10;AI 生成コンテンツは誤りを含む可能性があります。">
            <a:extLst>
              <a:ext uri="{FF2B5EF4-FFF2-40B4-BE49-F238E27FC236}">
                <a16:creationId xmlns:a16="http://schemas.microsoft.com/office/drawing/2014/main" id="{63EDD3F1-56B1-2B35-AC2F-5893780041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177" y="6649701"/>
            <a:ext cx="683643" cy="128023"/>
          </a:xfrm>
          <a:prstGeom prst="rect">
            <a:avLst/>
          </a:prstGeom>
        </p:spPr>
      </p:pic>
    </p:spTree>
    <p:extLst>
      <p:ext uri="{BB962C8B-B14F-4D97-AF65-F5344CB8AC3E}">
        <p14:creationId xmlns:p14="http://schemas.microsoft.com/office/powerpoint/2010/main" val="319690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L 字 6">
            <a:extLst>
              <a:ext uri="{FF2B5EF4-FFF2-40B4-BE49-F238E27FC236}">
                <a16:creationId xmlns:a16="http://schemas.microsoft.com/office/drawing/2014/main" id="{9035CCD7-9DA7-034D-776B-37B8B3C69C51}"/>
              </a:ext>
            </a:extLst>
          </p:cNvPr>
          <p:cNvSpPr/>
          <p:nvPr userDrawn="1"/>
        </p:nvSpPr>
        <p:spPr>
          <a:xfrm>
            <a:off x="0" y="0"/>
            <a:ext cx="12192000" cy="6858000"/>
          </a:xfrm>
          <a:prstGeom prst="corner">
            <a:avLst>
              <a:gd name="adj1" fmla="val 4483"/>
              <a:gd name="adj2" fmla="val 538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L 字 7">
            <a:extLst>
              <a:ext uri="{FF2B5EF4-FFF2-40B4-BE49-F238E27FC236}">
                <a16:creationId xmlns:a16="http://schemas.microsoft.com/office/drawing/2014/main" id="{5FE257F9-D48F-816A-B619-9256E39C30BE}"/>
              </a:ext>
            </a:extLst>
          </p:cNvPr>
          <p:cNvSpPr/>
          <p:nvPr userDrawn="1"/>
        </p:nvSpPr>
        <p:spPr>
          <a:xfrm rot="10800000">
            <a:off x="-2012" y="-4"/>
            <a:ext cx="12192000" cy="6858000"/>
          </a:xfrm>
          <a:prstGeom prst="corner">
            <a:avLst>
              <a:gd name="adj1" fmla="val 4483"/>
              <a:gd name="adj2" fmla="val 538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E07F1-1294-417A-90A0-316B44F43429}" type="datetime2">
              <a:rPr kumimoji="1" lang="ja-JP" altLang="en-US" smtClean="0"/>
              <a:t>2025年12月12日(金)</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1">
                <a:solidFill>
                  <a:schemeClr val="tx1">
                    <a:tint val="75000"/>
                  </a:schemeClr>
                </a:solidFill>
                <a:latin typeface="+mj-ea"/>
                <a:ea typeface="+mj-ea"/>
              </a:defRPr>
            </a:lvl1pPr>
          </a:lstStyle>
          <a:p>
            <a:fld id="{1F6FD6DA-F03F-4244-9D6F-3F79AFCE3D60}" type="slidenum">
              <a:rPr lang="ja-JP" altLang="en-US" smtClean="0"/>
              <a:pPr/>
              <a:t>‹#›</a:t>
            </a:fld>
            <a:endParaRPr lang="ja-JP" altLang="en-US"/>
          </a:p>
        </p:txBody>
      </p:sp>
      <p:sp>
        <p:nvSpPr>
          <p:cNvPr id="9" name="テキスト ボックス 8">
            <a:extLst>
              <a:ext uri="{FF2B5EF4-FFF2-40B4-BE49-F238E27FC236}">
                <a16:creationId xmlns:a16="http://schemas.microsoft.com/office/drawing/2014/main" id="{A6446E22-29D8-7537-0B05-93C62B705753}"/>
              </a:ext>
            </a:extLst>
          </p:cNvPr>
          <p:cNvSpPr txBox="1"/>
          <p:nvPr userDrawn="1"/>
        </p:nvSpPr>
        <p:spPr>
          <a:xfrm>
            <a:off x="9022631" y="6569544"/>
            <a:ext cx="2787368" cy="272190"/>
          </a:xfrm>
          <a:prstGeom prst="rect">
            <a:avLst/>
          </a:prstGeom>
          <a:noFill/>
        </p:spPr>
        <p:txBody>
          <a:bodyPr wrap="square" lIns="91440" tIns="45720" rIns="91440" bIns="45720" rtlCol="0" anchor="t">
            <a:spAutoFit/>
          </a:bodyPr>
          <a:lstStyle/>
          <a:p>
            <a:pPr>
              <a:lnSpc>
                <a:spcPts val="1600"/>
              </a:lnSpc>
            </a:pPr>
            <a:r>
              <a:rPr kumimoji="1" lang="ja-JP" altLang="en-US" sz="1200" dirty="0">
                <a:latin typeface="HG丸ｺﾞｼｯｸM-PRO"/>
                <a:ea typeface="HG丸ｺﾞｼｯｸM-PRO"/>
              </a:rPr>
              <a:t>厚生労働科学研究（23EA</a:t>
            </a:r>
            <a:r>
              <a:rPr kumimoji="1" lang="en-US" altLang="ja-JP" sz="1200" dirty="0">
                <a:latin typeface="HG丸ｺﾞｼｯｸM-PRO"/>
                <a:ea typeface="HG丸ｺﾞｼｯｸM-PRO"/>
              </a:rPr>
              <a:t>1018</a:t>
            </a:r>
            <a:r>
              <a:rPr kumimoji="1" lang="ja-JP" altLang="en-US" sz="1200" dirty="0">
                <a:latin typeface="HG丸ｺﾞｼｯｸM-PRO"/>
                <a:ea typeface="HG丸ｺﾞｼｯｸM-PRO"/>
              </a:rPr>
              <a:t>）</a:t>
            </a:r>
            <a:endParaRPr kumimoji="1" lang="en-US" altLang="ja-JP" sz="1200" dirty="0">
              <a:latin typeface="HG丸ｺﾞｼｯｸM-PRO"/>
              <a:ea typeface="HG丸ｺﾞｼｯｸM-PRO"/>
            </a:endParaRPr>
          </a:p>
        </p:txBody>
      </p:sp>
    </p:spTree>
    <p:extLst>
      <p:ext uri="{BB962C8B-B14F-4D97-AF65-F5344CB8AC3E}">
        <p14:creationId xmlns:p14="http://schemas.microsoft.com/office/powerpoint/2010/main" val="3759192112"/>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3BE80D6-CC41-E679-3D93-227E701709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D94CEC94-5BCC-6B05-500B-E6009BC2C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82CAAF8-F4E3-CD51-809C-6C0DD4596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5AD41D-39AE-4AAA-B4F7-C79FA71B26A1}" type="datetimeFigureOut">
              <a:rPr kumimoji="1" lang="ja-JP" altLang="en-US" smtClean="0"/>
              <a:t>2025/12/12</a:t>
            </a:fld>
            <a:endParaRPr kumimoji="1" lang="ja-JP" altLang="en-US"/>
          </a:p>
        </p:txBody>
      </p:sp>
      <p:sp>
        <p:nvSpPr>
          <p:cNvPr id="5" name="フッター プレースホルダー 4">
            <a:extLst>
              <a:ext uri="{FF2B5EF4-FFF2-40B4-BE49-F238E27FC236}">
                <a16:creationId xmlns:a16="http://schemas.microsoft.com/office/drawing/2014/main" id="{3D013CBD-9438-1BF8-5DE4-4DF33499A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7" name="スライド番号プレースホルダー 5">
            <a:extLst>
              <a:ext uri="{FF2B5EF4-FFF2-40B4-BE49-F238E27FC236}">
                <a16:creationId xmlns:a16="http://schemas.microsoft.com/office/drawing/2014/main" id="{97F64A03-0ED4-DB43-0D92-41C1561D6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1">
                <a:solidFill>
                  <a:schemeClr val="tx1">
                    <a:tint val="75000"/>
                  </a:schemeClr>
                </a:solidFill>
                <a:latin typeface="+mj-ea"/>
                <a:ea typeface="+mj-ea"/>
              </a:defRPr>
            </a:lvl1pPr>
          </a:lstStyle>
          <a:p>
            <a:fld id="{1F6FD6DA-F03F-4244-9D6F-3F79AFCE3D60}" type="slidenum">
              <a:rPr lang="ja-JP" altLang="en-US" smtClean="0"/>
              <a:pPr/>
              <a:t>‹#›</a:t>
            </a:fld>
            <a:endParaRPr lang="ja-JP" altLang="en-US"/>
          </a:p>
        </p:txBody>
      </p:sp>
    </p:spTree>
    <p:extLst>
      <p:ext uri="{BB962C8B-B14F-4D97-AF65-F5344CB8AC3E}">
        <p14:creationId xmlns:p14="http://schemas.microsoft.com/office/powerpoint/2010/main" val="4110827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hare-communication.jp/qpl_project/" TargetMode="External"/><Relationship Id="rId2" Type="http://schemas.openxmlformats.org/officeDocument/2006/relationships/hyperlink" Target="https://creativecommons.org/licenses/by-nc/4.0/deed.ja" TargetMode="Externa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share-communication.jp/qpl_projec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share-communication.jp/qpl_project/"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share-communication.jp/qpl_projec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1.png"/><Relationship Id="rId5" Type="http://schemas.microsoft.com/office/2007/relationships/hdphoto" Target="../media/hdphoto5.wdp"/><Relationship Id="rId4" Type="http://schemas.openxmlformats.org/officeDocument/2006/relationships/image" Target="../media/image30.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8.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diagramLayout" Target="../diagrams/layout1.xml"/><Relationship Id="rId11" Type="http://schemas.openxmlformats.org/officeDocument/2006/relationships/image" Target="../media/image9.png"/><Relationship Id="rId5" Type="http://schemas.openxmlformats.org/officeDocument/2006/relationships/diagramData" Target="../diagrams/data1.xml"/><Relationship Id="rId10" Type="http://schemas.openxmlformats.org/officeDocument/2006/relationships/image" Target="../media/image8.jpeg"/><Relationship Id="rId4" Type="http://schemas.openxmlformats.org/officeDocument/2006/relationships/image" Target="../media/image7.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BC817A9-F473-5314-60D2-2FDB09B3E1B4}"/>
              </a:ext>
            </a:extLst>
          </p:cNvPr>
          <p:cNvSpPr txBox="1"/>
          <p:nvPr/>
        </p:nvSpPr>
        <p:spPr>
          <a:xfrm>
            <a:off x="780825" y="1305341"/>
            <a:ext cx="10630350" cy="4247317"/>
          </a:xfrm>
          <a:prstGeom prst="rect">
            <a:avLst/>
          </a:prstGeom>
          <a:noFill/>
        </p:spPr>
        <p:txBody>
          <a:bodyPr wrap="square" rtlCol="0">
            <a:spAutoFit/>
          </a:bodyPr>
          <a:lstStyle/>
          <a:p>
            <a:r>
              <a:rPr kumimoji="1" lang="en-US" altLang="ja-JP" dirty="0">
                <a:latin typeface="+mn-ea"/>
              </a:rPr>
              <a:t>―――</a:t>
            </a:r>
            <a:r>
              <a:rPr kumimoji="1" lang="ja-JP" altLang="en-US" dirty="0">
                <a:latin typeface="+mn-ea"/>
              </a:rPr>
              <a:t> </a:t>
            </a:r>
            <a:r>
              <a:rPr kumimoji="1" lang="en-US" altLang="ja-JP" dirty="0">
                <a:latin typeface="+mn-ea"/>
              </a:rPr>
              <a:t>PowerPoint</a:t>
            </a:r>
            <a:r>
              <a:rPr kumimoji="1" lang="ja-JP" altLang="en-US" dirty="0">
                <a:latin typeface="+mn-ea"/>
              </a:rPr>
              <a:t>ファイルのご利用に関するお願い </a:t>
            </a:r>
            <a:r>
              <a:rPr kumimoji="1" lang="en-US" altLang="ja-JP" dirty="0">
                <a:latin typeface="+mn-ea"/>
              </a:rPr>
              <a:t>―――</a:t>
            </a:r>
          </a:p>
          <a:p>
            <a:endParaRPr kumimoji="1" lang="en-US" altLang="ja-JP" dirty="0">
              <a:latin typeface="+mn-ea"/>
            </a:endParaRPr>
          </a:p>
          <a:p>
            <a:endParaRPr kumimoji="1" lang="en-US" altLang="ja-JP" dirty="0">
              <a:latin typeface="+mn-ea"/>
            </a:endParaRPr>
          </a:p>
          <a:p>
            <a:r>
              <a:rPr kumimoji="1" lang="ja-JP" altLang="en-US" dirty="0">
                <a:latin typeface="+mn-ea"/>
              </a:rPr>
              <a:t>本資料は、各施設で導入をご検討いただく際に、メンバー（またはチーム）への説明に使用することを想定し、各施設の状況に合わせて内容を編集できるよう </a:t>
            </a:r>
            <a:r>
              <a:rPr kumimoji="1" lang="en-US" altLang="ja-JP" dirty="0">
                <a:latin typeface="+mn-ea"/>
              </a:rPr>
              <a:t>PowerPoint </a:t>
            </a:r>
            <a:r>
              <a:rPr kumimoji="1" lang="ja-JP" altLang="en-US" dirty="0">
                <a:latin typeface="+mn-ea"/>
              </a:rPr>
              <a:t>形式で提供しています。</a:t>
            </a:r>
            <a:endParaRPr lang="en-US" altLang="ja-JP" dirty="0">
              <a:latin typeface="+mn-ea"/>
            </a:endParaRPr>
          </a:p>
          <a:p>
            <a:endParaRPr lang="en-US" altLang="ja-JP" dirty="0">
              <a:latin typeface="+mn-ea"/>
            </a:endParaRPr>
          </a:p>
          <a:p>
            <a:r>
              <a:rPr lang="ja-JP" altLang="en-US" dirty="0">
                <a:latin typeface="+mn-ea"/>
              </a:rPr>
              <a:t>本資料は </a:t>
            </a:r>
            <a:r>
              <a:rPr lang="en-US" altLang="ja-JP" dirty="0">
                <a:latin typeface="+mn-ea"/>
                <a:hlinkClick r:id="rId2"/>
              </a:rPr>
              <a:t>CC BY-NC 4.0</a:t>
            </a:r>
            <a:r>
              <a:rPr lang="ja-JP" altLang="en-US" dirty="0">
                <a:latin typeface="+mn-ea"/>
                <a:hlinkClick r:id="rId2"/>
              </a:rPr>
              <a:t>（表示・非営利）</a:t>
            </a:r>
            <a:r>
              <a:rPr lang="ja-JP" altLang="en-US" dirty="0">
                <a:latin typeface="+mn-ea"/>
              </a:rPr>
              <a:t>ライセンス の下で提供しています。原著作者を明示いただければ、複製・再配布・改変が可能です。ただし、営利目的での利用はできません。</a:t>
            </a:r>
            <a:br>
              <a:rPr lang="en-US" altLang="ja-JP" dirty="0">
                <a:latin typeface="+mn-ea"/>
              </a:rPr>
            </a:br>
            <a:r>
              <a:rPr lang="ja-JP" altLang="en-US" dirty="0">
                <a:latin typeface="+mn-ea"/>
              </a:rPr>
              <a:t>改変・再配布の際には、改変した旨を明記し、同じライセンス条件（</a:t>
            </a:r>
            <a:r>
              <a:rPr lang="en-US" altLang="ja-JP" dirty="0">
                <a:latin typeface="+mn-ea"/>
              </a:rPr>
              <a:t>CC BY-NC 4.0</a:t>
            </a:r>
            <a:r>
              <a:rPr lang="ja-JP" altLang="en-US" dirty="0">
                <a:latin typeface="+mn-ea"/>
              </a:rPr>
              <a:t>）を継承してください。</a:t>
            </a:r>
            <a:endParaRPr lang="en-US" altLang="ja-JP" dirty="0">
              <a:latin typeface="+mn-ea"/>
            </a:endParaRPr>
          </a:p>
          <a:p>
            <a:br>
              <a:rPr lang="ja-JP" altLang="en-US" dirty="0">
                <a:latin typeface="+mn-ea"/>
              </a:rPr>
            </a:br>
            <a:r>
              <a:rPr lang="ja-JP" altLang="en-US" dirty="0">
                <a:latin typeface="+mn-ea"/>
              </a:rPr>
              <a:t>改変された内容については当方では責任を負いません。オリジナル版は</a:t>
            </a:r>
            <a:endParaRPr lang="en-US" altLang="ja-JP" dirty="0">
              <a:latin typeface="+mn-ea"/>
            </a:endParaRPr>
          </a:p>
          <a:p>
            <a:r>
              <a:rPr lang="en-US" altLang="ja-JP" dirty="0">
                <a:latin typeface="+mn-ea"/>
              </a:rPr>
              <a:t>SHARE/QPL</a:t>
            </a:r>
            <a:r>
              <a:rPr lang="ja-JP" altLang="ja-JP">
                <a:latin typeface="+mn-ea"/>
              </a:rPr>
              <a:t>サイト</a:t>
            </a:r>
            <a:r>
              <a:rPr lang="ja-JP" altLang="en-US">
                <a:latin typeface="+mn-ea"/>
              </a:rPr>
              <a:t> </a:t>
            </a:r>
            <a:r>
              <a:rPr lang="en-US" altLang="ja-JP" dirty="0">
                <a:latin typeface="+mn-ea"/>
                <a:hlinkClick r:id="rId3"/>
              </a:rPr>
              <a:t>https://share-communication.jp/qpl_project/</a:t>
            </a:r>
            <a:r>
              <a:rPr lang="ja-JP" altLang="en-US" dirty="0">
                <a:latin typeface="+mn-ea"/>
              </a:rPr>
              <a:t> にてご確認ください。</a:t>
            </a:r>
            <a:endParaRPr lang="en-US" altLang="ja-JP" dirty="0">
              <a:latin typeface="+mn-ea"/>
            </a:endParaRPr>
          </a:p>
          <a:p>
            <a:endParaRPr lang="en-US" altLang="ja-JP" dirty="0">
              <a:latin typeface="+mn-ea"/>
            </a:endParaRPr>
          </a:p>
          <a:p>
            <a:r>
              <a:rPr lang="en-US" altLang="ja-JP" dirty="0">
                <a:latin typeface="+mn-ea"/>
              </a:rPr>
              <a:t>©</a:t>
            </a:r>
            <a:r>
              <a:rPr lang="ja-JP" altLang="en-US" dirty="0">
                <a:latin typeface="+mn-ea"/>
              </a:rPr>
              <a:t> 協働意思決定支援プロジェクト </a:t>
            </a:r>
            <a:r>
              <a:rPr lang="en-US" altLang="ja-JP" dirty="0">
                <a:latin typeface="+mn-ea"/>
              </a:rPr>
              <a:t>2025</a:t>
            </a:r>
            <a:endParaRPr lang="ja-JP" altLang="en-US" dirty="0">
              <a:latin typeface="+mn-ea"/>
            </a:endParaRPr>
          </a:p>
        </p:txBody>
      </p:sp>
      <p:pic>
        <p:nvPicPr>
          <p:cNvPr id="6" name="図 5" descr="挿絵 が含まれている画像&#10;&#10;AI 生成コンテンツは誤りを含む可能性があります。">
            <a:extLst>
              <a:ext uri="{FF2B5EF4-FFF2-40B4-BE49-F238E27FC236}">
                <a16:creationId xmlns:a16="http://schemas.microsoft.com/office/drawing/2014/main" id="{DBAE56BC-3A45-870D-58B6-F91B5F57B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3457" y="579047"/>
            <a:ext cx="2154572" cy="753833"/>
          </a:xfrm>
          <a:prstGeom prst="rect">
            <a:avLst/>
          </a:prstGeom>
        </p:spPr>
      </p:pic>
      <p:sp>
        <p:nvSpPr>
          <p:cNvPr id="8" name="テキスト ボックス 7">
            <a:extLst>
              <a:ext uri="{FF2B5EF4-FFF2-40B4-BE49-F238E27FC236}">
                <a16:creationId xmlns:a16="http://schemas.microsoft.com/office/drawing/2014/main" id="{79B8EC70-D52C-B3FF-DB35-96CAAC9A5701}"/>
              </a:ext>
            </a:extLst>
          </p:cNvPr>
          <p:cNvSpPr txBox="1"/>
          <p:nvPr/>
        </p:nvSpPr>
        <p:spPr>
          <a:xfrm>
            <a:off x="8501503" y="1370556"/>
            <a:ext cx="3078480" cy="276999"/>
          </a:xfrm>
          <a:prstGeom prst="rect">
            <a:avLst/>
          </a:prstGeom>
          <a:noFill/>
        </p:spPr>
        <p:txBody>
          <a:bodyPr wrap="square">
            <a:spAutoFit/>
          </a:bodyPr>
          <a:lstStyle/>
          <a:p>
            <a:pPr algn="ctr"/>
            <a:r>
              <a:rPr lang="en-US" altLang="ja-JP" sz="1200" dirty="0"/>
              <a:t>CC BY-NC 4.0</a:t>
            </a:r>
            <a:r>
              <a:rPr lang="ja-JP" altLang="en-US" sz="1200" dirty="0"/>
              <a:t>（表示・非営利）</a:t>
            </a:r>
          </a:p>
        </p:txBody>
      </p:sp>
    </p:spTree>
    <p:extLst>
      <p:ext uri="{BB962C8B-B14F-4D97-AF65-F5344CB8AC3E}">
        <p14:creationId xmlns:p14="http://schemas.microsoft.com/office/powerpoint/2010/main" val="3623715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434807D4-83B7-668B-2C7D-BBDE2B1D095C}"/>
              </a:ext>
            </a:extLst>
          </p:cNvPr>
          <p:cNvSpPr>
            <a:spLocks noGrp="1"/>
          </p:cNvSpPr>
          <p:nvPr>
            <p:ph type="ctrTitle"/>
          </p:nvPr>
        </p:nvSpPr>
        <p:spPr>
          <a:xfrm>
            <a:off x="0" y="1715111"/>
            <a:ext cx="12192000" cy="2268276"/>
          </a:xfrm>
          <a:noFill/>
          <a:ln>
            <a:noFill/>
          </a:ln>
        </p:spPr>
        <p:txBody>
          <a:bodyPr anchor="ctr">
            <a:normAutofit/>
          </a:bodyPr>
          <a:lstStyle/>
          <a:p>
            <a:r>
              <a:rPr lang="ja-JP" altLang="ja-JP" sz="4000" b="1" dirty="0">
                <a:effectLst/>
                <a:latin typeface="Meiryo" panose="020B0604030504040204" pitchFamily="34" charset="-128"/>
                <a:ea typeface="Meiryo" panose="020B0604030504040204" pitchFamily="34" charset="-128"/>
                <a:cs typeface="Times New Roman" panose="02020603050405020304" pitchFamily="18" charset="0"/>
              </a:rPr>
              <a:t>がん</a:t>
            </a:r>
            <a:r>
              <a:rPr lang="ja-JP" altLang="en-US" sz="4000" b="1" dirty="0">
                <a:latin typeface="Meiryo" panose="020B0604030504040204" pitchFamily="34" charset="-128"/>
                <a:ea typeface="Meiryo" panose="020B0604030504040204" pitchFamily="34" charset="-128"/>
                <a:cs typeface="Times New Roman" panose="02020603050405020304" pitchFamily="18" charset="0"/>
              </a:rPr>
              <a:t>医療</a:t>
            </a:r>
            <a:r>
              <a:rPr lang="ja-JP" altLang="ja-JP" sz="4000" b="1" dirty="0">
                <a:effectLst/>
                <a:latin typeface="Meiryo" panose="020B0604030504040204" pitchFamily="34" charset="-128"/>
                <a:ea typeface="Meiryo" panose="020B0604030504040204" pitchFamily="34" charset="-128"/>
                <a:cs typeface="Times New Roman" panose="02020603050405020304" pitchFamily="18" charset="0"/>
              </a:rPr>
              <a:t>における質問促進リスト</a:t>
            </a:r>
            <a:r>
              <a:rPr lang="ja-JP" altLang="ja-JP" sz="4000" b="1" dirty="0">
                <a:effectLst/>
                <a:latin typeface="Meiryo" panose="020B0604030504040204" pitchFamily="34" charset="-128"/>
                <a:ea typeface="Meiryo" panose="020B0604030504040204" pitchFamily="34" charset="-128"/>
              </a:rPr>
              <a:t> </a:t>
            </a:r>
            <a:endParaRPr kumimoji="1" lang="ja-JP" altLang="en-US" sz="4000" b="1" dirty="0">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0EED9CB0-914C-8594-E60E-79FDA591BC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580" y="3152421"/>
            <a:ext cx="1711419" cy="2003612"/>
          </a:xfrm>
          <a:prstGeom prst="rect">
            <a:avLst/>
          </a:prstGeom>
        </p:spPr>
      </p:pic>
      <p:sp>
        <p:nvSpPr>
          <p:cNvPr id="10" name="テキスト ボックス 9">
            <a:extLst>
              <a:ext uri="{FF2B5EF4-FFF2-40B4-BE49-F238E27FC236}">
                <a16:creationId xmlns:a16="http://schemas.microsoft.com/office/drawing/2014/main" id="{0DD5F2F8-24DD-6946-07EA-6F53B5A0378D}"/>
              </a:ext>
            </a:extLst>
          </p:cNvPr>
          <p:cNvSpPr txBox="1"/>
          <p:nvPr/>
        </p:nvSpPr>
        <p:spPr>
          <a:xfrm>
            <a:off x="10876865" y="4172599"/>
            <a:ext cx="737066" cy="830997"/>
          </a:xfrm>
          <a:prstGeom prst="rect">
            <a:avLst/>
          </a:prstGeom>
          <a:noFill/>
        </p:spPr>
        <p:txBody>
          <a:bodyPr wrap="square" rtlCol="0">
            <a:spAutoFit/>
          </a:bodyPr>
          <a:lstStyle/>
          <a:p>
            <a:r>
              <a:rPr kumimoji="1" lang="ja-JP" altLang="en-US" sz="800">
                <a:latin typeface="Meiryo" panose="020B0604030504040204" pitchFamily="34" charset="-128"/>
                <a:ea typeface="Meiryo" panose="020B0604030504040204" pitchFamily="34" charset="-128"/>
              </a:rPr>
              <a:t>☑️</a:t>
            </a:r>
            <a:r>
              <a:rPr kumimoji="1" lang="en-US" altLang="ja-JP" sz="800" dirty="0">
                <a:latin typeface="Meiryo" panose="020B0604030504040204" pitchFamily="34" charset="-128"/>
                <a:ea typeface="Meiryo" panose="020B0604030504040204" pitchFamily="34" charset="-128"/>
              </a:rPr>
              <a:t>………?</a:t>
            </a:r>
          </a:p>
          <a:p>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a:t>
            </a:r>
          </a:p>
          <a:p>
            <a:r>
              <a:rPr kumimoji="1" lang="ja-JP" altLang="en-US" sz="800">
                <a:latin typeface="Meiryo" panose="020B0604030504040204" pitchFamily="34" charset="-128"/>
                <a:ea typeface="Meiryo" panose="020B0604030504040204" pitchFamily="34" charset="-128"/>
              </a:rPr>
              <a:t>☑️</a:t>
            </a:r>
            <a:r>
              <a:rPr kumimoji="1" lang="en-US" altLang="ja-JP" sz="800" dirty="0">
                <a:latin typeface="Meiryo" panose="020B0604030504040204" pitchFamily="34" charset="-128"/>
                <a:ea typeface="Meiryo" panose="020B0604030504040204" pitchFamily="34" charset="-128"/>
              </a:rPr>
              <a:t>……?</a:t>
            </a:r>
          </a:p>
          <a:p>
            <a:r>
              <a:rPr kumimoji="1" lang="ja-JP" altLang="en-US" sz="800">
                <a:latin typeface="Meiryo" panose="020B0604030504040204" pitchFamily="34" charset="-128"/>
                <a:ea typeface="Meiryo" panose="020B0604030504040204" pitchFamily="34" charset="-128"/>
              </a:rPr>
              <a:t>☑️</a:t>
            </a:r>
            <a:r>
              <a:rPr kumimoji="1" lang="en-US" altLang="ja-JP" sz="800" dirty="0">
                <a:latin typeface="Meiryo" panose="020B0604030504040204" pitchFamily="34" charset="-128"/>
                <a:ea typeface="Meiryo" panose="020B0604030504040204" pitchFamily="34" charset="-128"/>
              </a:rPr>
              <a:t>………?</a:t>
            </a:r>
          </a:p>
          <a:p>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a:t>
            </a:r>
            <a:endParaRPr kumimoji="1"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a:t>
            </a:r>
          </a:p>
        </p:txBody>
      </p:sp>
      <p:sp>
        <p:nvSpPr>
          <p:cNvPr id="11" name="正方形/長方形 10">
            <a:extLst>
              <a:ext uri="{FF2B5EF4-FFF2-40B4-BE49-F238E27FC236}">
                <a16:creationId xmlns:a16="http://schemas.microsoft.com/office/drawing/2014/main" id="{3B7847C2-CC09-2284-B70E-7D0F103DEC76}"/>
              </a:ext>
            </a:extLst>
          </p:cNvPr>
          <p:cNvSpPr/>
          <p:nvPr/>
        </p:nvSpPr>
        <p:spPr>
          <a:xfrm>
            <a:off x="1754323" y="3126905"/>
            <a:ext cx="8512460" cy="148593"/>
          </a:xfrm>
          <a:prstGeom prst="rect">
            <a:avLst/>
          </a:prstGeom>
          <a:solidFill>
            <a:schemeClr val="bg2">
              <a:lumMod val="75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9" name="タイトル 1">
            <a:extLst>
              <a:ext uri="{FF2B5EF4-FFF2-40B4-BE49-F238E27FC236}">
                <a16:creationId xmlns:a16="http://schemas.microsoft.com/office/drawing/2014/main" id="{E50FADFF-4BCD-4247-8F35-FFF27978EC17}"/>
              </a:ext>
            </a:extLst>
          </p:cNvPr>
          <p:cNvSpPr txBox="1">
            <a:spLocks/>
          </p:cNvSpPr>
          <p:nvPr/>
        </p:nvSpPr>
        <p:spPr>
          <a:xfrm>
            <a:off x="1781752" y="3916728"/>
            <a:ext cx="8225778" cy="544205"/>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ja-JP" altLang="en-US" sz="2800"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２．質問促進リストとは</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2" name="テキスト ボックス 11">
            <a:extLst>
              <a:ext uri="{FF2B5EF4-FFF2-40B4-BE49-F238E27FC236}">
                <a16:creationId xmlns:a16="http://schemas.microsoft.com/office/drawing/2014/main" id="{E75E2328-E0D9-46A6-8EF9-58923381CB9E}"/>
              </a:ext>
            </a:extLst>
          </p:cNvPr>
          <p:cNvSpPr txBox="1"/>
          <p:nvPr/>
        </p:nvSpPr>
        <p:spPr>
          <a:xfrm>
            <a:off x="5178175" y="6010539"/>
            <a:ext cx="6631824" cy="502702"/>
          </a:xfrm>
          <a:prstGeom prst="rect">
            <a:avLst/>
          </a:prstGeom>
          <a:noFill/>
        </p:spPr>
        <p:txBody>
          <a:bodyPr wrap="square" lIns="91440" tIns="45720" rIns="91440" bIns="45720" rtlCol="0" anchor="t">
            <a:spAutoFit/>
          </a:bodyPr>
          <a:lstStyle/>
          <a:p>
            <a:pPr>
              <a:lnSpc>
                <a:spcPts val="1600"/>
              </a:lnSpc>
            </a:pPr>
            <a:r>
              <a:rPr kumimoji="1" lang="ja-JP" altLang="en-US" sz="1200" dirty="0">
                <a:latin typeface="+mn-ea"/>
              </a:rPr>
              <a:t>がん医療の現場の臨床疑問「どう話し合えばいいの？」に答えるコミュニケーション研究</a:t>
            </a:r>
            <a:endParaRPr kumimoji="1" lang="en-US" altLang="ja-JP" sz="1200" dirty="0">
              <a:latin typeface="+mn-ea"/>
            </a:endParaRPr>
          </a:p>
          <a:p>
            <a:pPr>
              <a:lnSpc>
                <a:spcPts val="1600"/>
              </a:lnSpc>
            </a:pPr>
            <a:r>
              <a:rPr kumimoji="1" lang="en-US" altLang="ja-JP" sz="1200" dirty="0">
                <a:latin typeface="+mn-ea"/>
              </a:rPr>
              <a:t>QPL</a:t>
            </a:r>
            <a:r>
              <a:rPr kumimoji="1" lang="ja-JP" altLang="en-US" sz="1200" dirty="0">
                <a:latin typeface="+mn-ea"/>
              </a:rPr>
              <a:t>患者質問促進プロジェクトチーム編　</a:t>
            </a:r>
            <a:r>
              <a:rPr lang="en-US" altLang="ja-JP" sz="1200" dirty="0">
                <a:latin typeface="+mn-ea"/>
                <a:hlinkClick r:id="rId4"/>
              </a:rPr>
              <a:t>https://share-communication.jp/qpl_project/</a:t>
            </a:r>
            <a:endParaRPr kumimoji="1" lang="en-US" altLang="ja-JP" sz="1200" dirty="0">
              <a:latin typeface="+mn-ea"/>
            </a:endParaRPr>
          </a:p>
        </p:txBody>
      </p:sp>
    </p:spTree>
    <p:extLst>
      <p:ext uri="{BB962C8B-B14F-4D97-AF65-F5344CB8AC3E}">
        <p14:creationId xmlns:p14="http://schemas.microsoft.com/office/powerpoint/2010/main" val="474424233"/>
      </p:ext>
    </p:extLst>
  </p:cSld>
  <p:clrMapOvr>
    <a:masterClrMapping/>
  </p:clrMapOvr>
  <mc:AlternateContent xmlns:mc="http://schemas.openxmlformats.org/markup-compatibility/2006" xmlns:p14="http://schemas.microsoft.com/office/powerpoint/2010/main">
    <mc:Choice Requires="p14">
      <p:transition spd="slow" p14:dur="2000" advTm="7165"/>
    </mc:Choice>
    <mc:Fallback xmlns="">
      <p:transition spd="slow" advTm="716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4A424A-0FF5-4FB4-16D6-604B2B882D71}"/>
              </a:ext>
            </a:extLst>
          </p:cNvPr>
          <p:cNvSpPr>
            <a:spLocks noGrp="1"/>
          </p:cNvSpPr>
          <p:nvPr>
            <p:ph type="title"/>
          </p:nvPr>
        </p:nvSpPr>
        <p:spPr>
          <a:xfrm>
            <a:off x="818993" y="207964"/>
            <a:ext cx="10550394" cy="966092"/>
          </a:xfrm>
        </p:spPr>
        <p:txBody>
          <a:bodyPr>
            <a:noAutofit/>
          </a:bodyPr>
          <a:lstStyle/>
          <a:p>
            <a:pPr algn="ctr"/>
            <a:r>
              <a:rPr kumimoji="1" lang="ja-JP" altLang="en-US" sz="3200" b="1" dirty="0">
                <a:latin typeface="+mn-ea"/>
                <a:ea typeface="+mn-ea"/>
              </a:rPr>
              <a:t>質問促進リスト（</a:t>
            </a:r>
            <a:r>
              <a:rPr kumimoji="1" lang="en-US" altLang="ja-JP" sz="3200" b="1" dirty="0">
                <a:latin typeface="+mn-ea"/>
                <a:ea typeface="+mn-ea"/>
              </a:rPr>
              <a:t>Question Prompt List</a:t>
            </a:r>
            <a:r>
              <a:rPr kumimoji="1" lang="ja-JP" altLang="en-US" sz="3200" b="1" dirty="0">
                <a:latin typeface="+mn-ea"/>
                <a:ea typeface="+mn-ea"/>
              </a:rPr>
              <a:t>）</a:t>
            </a:r>
            <a:r>
              <a:rPr kumimoji="1" lang="ja-JP" altLang="en-US" sz="3200" b="1">
                <a:latin typeface="+mn-ea"/>
                <a:ea typeface="+mn-ea"/>
              </a:rPr>
              <a:t>とは</a:t>
            </a:r>
            <a:endParaRPr kumimoji="1" lang="ja-JP" altLang="en-US" sz="3200" b="1" dirty="0">
              <a:latin typeface="+mn-ea"/>
              <a:ea typeface="+mn-ea"/>
            </a:endParaRPr>
          </a:p>
        </p:txBody>
      </p:sp>
      <p:pic>
        <p:nvPicPr>
          <p:cNvPr id="4" name="図 3">
            <a:extLst>
              <a:ext uri="{FF2B5EF4-FFF2-40B4-BE49-F238E27FC236}">
                <a16:creationId xmlns:a16="http://schemas.microsoft.com/office/drawing/2014/main" id="{8E88E6A5-FABB-3E39-821C-88590F371E98}"/>
              </a:ext>
            </a:extLst>
          </p:cNvPr>
          <p:cNvPicPr>
            <a:picLocks noChangeAspect="1"/>
          </p:cNvPicPr>
          <p:nvPr/>
        </p:nvPicPr>
        <p:blipFill>
          <a:blip r:embed="rId3"/>
          <a:stretch>
            <a:fillRect/>
          </a:stretch>
        </p:blipFill>
        <p:spPr>
          <a:xfrm>
            <a:off x="619056" y="1042263"/>
            <a:ext cx="2595632" cy="367349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pic>
      <p:sp>
        <p:nvSpPr>
          <p:cNvPr id="6" name="テキスト ボックス 5">
            <a:extLst>
              <a:ext uri="{FF2B5EF4-FFF2-40B4-BE49-F238E27FC236}">
                <a16:creationId xmlns:a16="http://schemas.microsoft.com/office/drawing/2014/main" id="{1CC23002-454A-0BF7-7614-5812CE8D0F2F}"/>
              </a:ext>
            </a:extLst>
          </p:cNvPr>
          <p:cNvSpPr txBox="1"/>
          <p:nvPr/>
        </p:nvSpPr>
        <p:spPr>
          <a:xfrm>
            <a:off x="8958265" y="5913949"/>
            <a:ext cx="2510174" cy="461665"/>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Shirai</a:t>
            </a:r>
            <a:r>
              <a:rPr kumimoji="0" lang="en-US" altLang="ja-JP" sz="1200" i="1" dirty="0">
                <a:solidFill>
                  <a:prstClr val="black"/>
                </a:solidFill>
                <a:latin typeface="Times New Roman" panose="02020603050405020304" pitchFamily="18" charset="0"/>
                <a:cs typeface="Times New Roman" panose="02020603050405020304" pitchFamily="18" charset="0"/>
              </a:rPr>
              <a:t> et al.,</a:t>
            </a:r>
            <a:r>
              <a:rPr kumimoji="0" lang="en-US" altLang="ja-JP"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ja-JP" sz="1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Psychooncology</a:t>
            </a:r>
            <a:r>
              <a:rPr kumimoji="0" lang="en-US" altLang="ja-JP"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2012</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Brandes</a:t>
            </a:r>
            <a:r>
              <a:rPr kumimoji="0" lang="en-US" altLang="ja-JP"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et al., </a:t>
            </a:r>
            <a:r>
              <a:rPr kumimoji="0" lang="en-US" altLang="ja-JP" sz="1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Psychooncology</a:t>
            </a:r>
            <a:r>
              <a:rPr kumimoji="0" lang="en-US" altLang="ja-JP"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2015</a:t>
            </a:r>
            <a:endParaRPr kumimoji="1" lang="ja-JP" altLang="en-US" sz="1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図 7">
            <a:extLst>
              <a:ext uri="{FF2B5EF4-FFF2-40B4-BE49-F238E27FC236}">
                <a16:creationId xmlns:a16="http://schemas.microsoft.com/office/drawing/2014/main" id="{8FB88EF8-AB23-133E-4839-EEF00C2A66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58897" y="1881964"/>
            <a:ext cx="2792696" cy="3938056"/>
          </a:xfrm>
          <a:prstGeom prst="rect">
            <a:avLst/>
          </a:prstGeom>
          <a:ln>
            <a:solidFill>
              <a:schemeClr val="tx1"/>
            </a:solidFill>
          </a:ln>
        </p:spPr>
      </p:pic>
      <p:sp>
        <p:nvSpPr>
          <p:cNvPr id="12" name="コンテンツ プレースホルダー 2">
            <a:extLst>
              <a:ext uri="{FF2B5EF4-FFF2-40B4-BE49-F238E27FC236}">
                <a16:creationId xmlns:a16="http://schemas.microsoft.com/office/drawing/2014/main" id="{4C25E88B-BBE0-4EAE-5218-3A5DEB13B5F7}"/>
              </a:ext>
            </a:extLst>
          </p:cNvPr>
          <p:cNvSpPr txBox="1">
            <a:spLocks/>
          </p:cNvSpPr>
          <p:nvPr/>
        </p:nvSpPr>
        <p:spPr>
          <a:xfrm>
            <a:off x="6291659" y="1729650"/>
            <a:ext cx="5371310" cy="40903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defRPr/>
            </a:pPr>
            <a:r>
              <a:rPr lang="ja-JP" altLang="en-US" sz="2400">
                <a:latin typeface="Meiryo" panose="020B0604030504040204" pitchFamily="34" charset="-128"/>
                <a:ea typeface="Meiryo" panose="020B0604030504040204" pitchFamily="34" charset="-128"/>
              </a:rPr>
              <a:t>・</a:t>
            </a:r>
            <a:r>
              <a:rPr lang="ja-JP" altLang="en-US" sz="2400" dirty="0">
                <a:latin typeface="Meiryo" panose="020B0604030504040204" pitchFamily="34" charset="-128"/>
                <a:ea typeface="Meiryo" panose="020B0604030504040204" pitchFamily="34" charset="-128"/>
              </a:rPr>
              <a:t>患者から医師への質問</a:t>
            </a:r>
            <a:r>
              <a:rPr lang="ja-JP" altLang="en-US" sz="2400">
                <a:latin typeface="Meiryo" panose="020B0604030504040204" pitchFamily="34" charset="-128"/>
                <a:ea typeface="Meiryo" panose="020B0604030504040204" pitchFamily="34" charset="-128"/>
              </a:rPr>
              <a:t>を促すための</a:t>
            </a:r>
            <a:endParaRPr lang="en-US" altLang="ja-JP" sz="2400" dirty="0">
              <a:latin typeface="Meiryo" panose="020B0604030504040204" pitchFamily="34" charset="-128"/>
              <a:ea typeface="Meiryo" panose="020B0604030504040204" pitchFamily="34" charset="-128"/>
            </a:endParaRPr>
          </a:p>
          <a:p>
            <a:pPr marL="0" indent="0">
              <a:buFont typeface="Arial" panose="020B0604020202020204" pitchFamily="34" charset="0"/>
              <a:buNone/>
              <a:defRPr/>
            </a:pPr>
            <a:r>
              <a:rPr lang="ja-JP" altLang="en-US" sz="2400">
                <a:latin typeface="Meiryo" panose="020B0604030504040204" pitchFamily="34" charset="-128"/>
                <a:ea typeface="Meiryo" panose="020B0604030504040204" pitchFamily="34" charset="-128"/>
              </a:rPr>
              <a:t>　具体的質問集</a:t>
            </a:r>
            <a:endParaRPr lang="en-US" altLang="ja-JP" sz="2400" dirty="0">
              <a:latin typeface="Meiryo" panose="020B0604030504040204" pitchFamily="34" charset="-128"/>
              <a:ea typeface="Meiryo" panose="020B0604030504040204" pitchFamily="34" charset="-128"/>
            </a:endParaRPr>
          </a:p>
          <a:p>
            <a:pPr marL="0" indent="0">
              <a:buFont typeface="Arial" panose="020B0604020202020204" pitchFamily="34" charset="0"/>
              <a:buNone/>
              <a:defRPr/>
            </a:pPr>
            <a:r>
              <a:rPr lang="ja-JP" altLang="en-US" sz="2400">
                <a:latin typeface="Meiryo" panose="020B0604030504040204" pitchFamily="34" charset="-128"/>
                <a:ea typeface="Meiryo" panose="020B0604030504040204" pitchFamily="34" charset="-128"/>
              </a:rPr>
              <a:t>・病状</a:t>
            </a:r>
            <a:r>
              <a:rPr lang="ja-JP" altLang="en-US" sz="2400" dirty="0">
                <a:latin typeface="Meiryo" panose="020B0604030504040204" pitchFamily="34" charset="-128"/>
                <a:ea typeface="Meiryo" panose="020B0604030504040204" pitchFamily="34" charset="-128"/>
              </a:rPr>
              <a:t>、治療、治療中の生活</a:t>
            </a:r>
            <a:r>
              <a:rPr lang="ja-JP" altLang="en-US" sz="2400">
                <a:latin typeface="Meiryo" panose="020B0604030504040204" pitchFamily="34" charset="-128"/>
                <a:ea typeface="Meiryo" panose="020B0604030504040204" pitchFamily="34" charset="-128"/>
              </a:rPr>
              <a:t>などに</a:t>
            </a:r>
            <a:endParaRPr lang="en-US" altLang="ja-JP" sz="2400" dirty="0">
              <a:latin typeface="Meiryo" panose="020B0604030504040204" pitchFamily="34" charset="-128"/>
              <a:ea typeface="Meiryo" panose="020B0604030504040204" pitchFamily="34" charset="-128"/>
            </a:endParaRPr>
          </a:p>
          <a:p>
            <a:pPr marL="0" indent="0">
              <a:buFont typeface="Arial" panose="020B0604020202020204" pitchFamily="34" charset="0"/>
              <a:buNone/>
              <a:defRPr/>
            </a:pPr>
            <a:r>
              <a:rPr lang="ja-JP" altLang="en-US" sz="2400">
                <a:latin typeface="Meiryo" panose="020B0604030504040204" pitchFamily="34" charset="-128"/>
                <a:ea typeface="Meiryo" panose="020B0604030504040204" pitchFamily="34" charset="-128"/>
              </a:rPr>
              <a:t>　関して「よくある質問の例」が</a:t>
            </a:r>
            <a:endParaRPr lang="en-US" altLang="ja-JP" sz="2400" dirty="0">
              <a:latin typeface="Meiryo" panose="020B0604030504040204" pitchFamily="34" charset="-128"/>
              <a:ea typeface="Meiryo" panose="020B0604030504040204" pitchFamily="34" charset="-128"/>
            </a:endParaRPr>
          </a:p>
          <a:p>
            <a:pPr marL="0" indent="0">
              <a:buFont typeface="Arial" panose="020B0604020202020204" pitchFamily="34" charset="0"/>
              <a:buNone/>
              <a:defRPr/>
            </a:pPr>
            <a:r>
              <a:rPr lang="ja-JP" altLang="en-US" sz="2400">
                <a:latin typeface="Meiryo" panose="020B0604030504040204" pitchFamily="34" charset="-128"/>
                <a:ea typeface="Meiryo" panose="020B0604030504040204" pitchFamily="34" charset="-128"/>
              </a:rPr>
              <a:t>　示されている</a:t>
            </a:r>
            <a:endParaRPr lang="en-US" altLang="ja-JP" sz="2400" dirty="0">
              <a:latin typeface="Meiryo" panose="020B0604030504040204" pitchFamily="34" charset="-128"/>
              <a:ea typeface="Meiryo" panose="020B0604030504040204" pitchFamily="34" charset="-128"/>
            </a:endParaRPr>
          </a:p>
          <a:p>
            <a:pPr marL="0" indent="0">
              <a:buNone/>
              <a:defRPr/>
            </a:pPr>
            <a:r>
              <a:rPr lang="ja-JP" altLang="en-US" sz="2400">
                <a:latin typeface="Meiryo" panose="020B0604030504040204" pitchFamily="34" charset="-128"/>
                <a:ea typeface="Meiryo" panose="020B0604030504040204" pitchFamily="34" charset="-128"/>
              </a:rPr>
              <a:t>・患者の意向表出を助ける</a:t>
            </a:r>
            <a:endParaRPr lang="en-US" altLang="ja-JP" sz="2400" dirty="0">
              <a:latin typeface="Meiryo" panose="020B0604030504040204" pitchFamily="34" charset="-128"/>
              <a:ea typeface="Meiryo" panose="020B0604030504040204" pitchFamily="34" charset="-128"/>
            </a:endParaRPr>
          </a:p>
          <a:p>
            <a:pPr marL="0" indent="0">
              <a:buNone/>
              <a:defRPr/>
            </a:pPr>
            <a:r>
              <a:rPr lang="ja-JP" altLang="en-US" sz="2400">
                <a:latin typeface="Meiryo" panose="020B0604030504040204" pitchFamily="34" charset="-128"/>
                <a:ea typeface="Meiryo" panose="020B0604030504040204" pitchFamily="34" charset="-128"/>
              </a:rPr>
              <a:t>・重要な話し合いの前に患者に</a:t>
            </a:r>
            <a:endParaRPr lang="en-US" altLang="ja-JP" sz="2400" dirty="0">
              <a:latin typeface="Meiryo" panose="020B0604030504040204" pitchFamily="34" charset="-128"/>
              <a:ea typeface="Meiryo" panose="020B0604030504040204" pitchFamily="34" charset="-128"/>
            </a:endParaRPr>
          </a:p>
          <a:p>
            <a:pPr marL="0" indent="0">
              <a:buNone/>
              <a:defRPr/>
            </a:pPr>
            <a:r>
              <a:rPr lang="ja-JP" altLang="en-US" sz="2400">
                <a:latin typeface="Meiryo" panose="020B0604030504040204" pitchFamily="34" charset="-128"/>
                <a:ea typeface="Meiryo" panose="020B0604030504040204" pitchFamily="34" charset="-128"/>
              </a:rPr>
              <a:t>　渡して使用する</a:t>
            </a:r>
            <a:endParaRPr lang="en-US" altLang="ja-JP" sz="2400" dirty="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BBE10595-749F-465B-A715-C2246674C23C}"/>
              </a:ext>
            </a:extLst>
          </p:cNvPr>
          <p:cNvSpPr/>
          <p:nvPr/>
        </p:nvSpPr>
        <p:spPr>
          <a:xfrm>
            <a:off x="6031704" y="6329551"/>
            <a:ext cx="5536844" cy="276999"/>
          </a:xfrm>
          <a:prstGeom prst="rect">
            <a:avLst/>
          </a:prstGeom>
        </p:spPr>
        <p:txBody>
          <a:bodyPr wrap="square">
            <a:spAutoFit/>
          </a:bodyPr>
          <a:lstStyle/>
          <a:p>
            <a:pPr defTabSz="457200"/>
            <a:r>
              <a:rPr kumimoji="0" lang="ja-JP" altLang="ja-JP" sz="1200" kern="100" dirty="0">
                <a:solidFill>
                  <a:prstClr val="black"/>
                </a:solidFill>
                <a:latin typeface="+mn-ea"/>
                <a:cs typeface="Times New Roman" panose="02020603050405020304" pitchFamily="18" charset="0"/>
              </a:rPr>
              <a:t>がん患者における患者－医療者間のコミュニケーションガイドライン</a:t>
            </a:r>
            <a:r>
              <a:rPr kumimoji="0" lang="en-US" altLang="ja-JP" sz="1200" kern="100" dirty="0">
                <a:solidFill>
                  <a:prstClr val="black"/>
                </a:solidFill>
                <a:latin typeface="+mn-ea"/>
                <a:cs typeface="Times New Roman" panose="02020603050405020304" pitchFamily="18" charset="0"/>
              </a:rPr>
              <a:t>2022</a:t>
            </a:r>
            <a:r>
              <a:rPr kumimoji="0" lang="ja-JP" altLang="en-US" sz="1200" kern="100" dirty="0">
                <a:solidFill>
                  <a:prstClr val="black"/>
                </a:solidFill>
                <a:latin typeface="+mn-ea"/>
                <a:cs typeface="Times New Roman" panose="02020603050405020304" pitchFamily="18" charset="0"/>
              </a:rPr>
              <a:t>版</a:t>
            </a:r>
            <a:endParaRPr kumimoji="0" lang="ja-JP" altLang="en-US" sz="1200" dirty="0">
              <a:solidFill>
                <a:prstClr val="black"/>
              </a:solidFill>
              <a:latin typeface="+mn-ea"/>
            </a:endParaRPr>
          </a:p>
        </p:txBody>
      </p:sp>
    </p:spTree>
    <p:extLst>
      <p:ext uri="{BB962C8B-B14F-4D97-AF65-F5344CB8AC3E}">
        <p14:creationId xmlns:p14="http://schemas.microsoft.com/office/powerpoint/2010/main" val="1978212343"/>
      </p:ext>
    </p:extLst>
  </p:cSld>
  <p:clrMapOvr>
    <a:masterClrMapping/>
  </p:clrMapOvr>
  <mc:AlternateContent xmlns:mc="http://schemas.openxmlformats.org/markup-compatibility/2006" xmlns:p14="http://schemas.microsoft.com/office/powerpoint/2010/main">
    <mc:Choice Requires="p14">
      <p:transition spd="slow" p14:dur="2000" advTm="20964"/>
    </mc:Choice>
    <mc:Fallback xmlns="">
      <p:transition spd="slow" advTm="2096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6807F-5C0A-E0E8-9AA2-D3B2E760C16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3BD054C-DBE6-2F02-12F5-EC28952B14CC}"/>
              </a:ext>
            </a:extLst>
          </p:cNvPr>
          <p:cNvSpPr>
            <a:spLocks noGrp="1"/>
          </p:cNvSpPr>
          <p:nvPr>
            <p:ph type="title"/>
          </p:nvPr>
        </p:nvSpPr>
        <p:spPr>
          <a:xfrm>
            <a:off x="578718" y="1098131"/>
            <a:ext cx="10515600" cy="618385"/>
          </a:xfrm>
        </p:spPr>
        <p:txBody>
          <a:bodyPr>
            <a:normAutofit/>
          </a:bodyPr>
          <a:lstStyle/>
          <a:p>
            <a:pPr algn="ctr"/>
            <a:r>
              <a:rPr kumimoji="1" lang="ja-JP" altLang="en-US" sz="3200" dirty="0">
                <a:latin typeface="+mn-ea"/>
                <a:ea typeface="+mn-ea"/>
              </a:rPr>
              <a:t>「何でも質問してください</a:t>
            </a:r>
            <a:r>
              <a:rPr lang="ja-JP" altLang="en-US" sz="3200" dirty="0">
                <a:latin typeface="+mn-ea"/>
                <a:ea typeface="+mn-ea"/>
              </a:rPr>
              <a:t>」　</a:t>
            </a:r>
            <a:r>
              <a:rPr lang="en-US" altLang="ja-JP" sz="3200" dirty="0">
                <a:latin typeface="+mn-ea"/>
                <a:ea typeface="+mn-ea"/>
              </a:rPr>
              <a:t>vs</a:t>
            </a:r>
            <a:r>
              <a:rPr lang="ja-JP" altLang="en-US" sz="3200" dirty="0">
                <a:latin typeface="+mn-ea"/>
                <a:ea typeface="+mn-ea"/>
              </a:rPr>
              <a:t>　</a:t>
            </a:r>
            <a:r>
              <a:rPr kumimoji="1" lang="ja-JP" altLang="en-US" sz="3200" dirty="0">
                <a:latin typeface="+mn-ea"/>
                <a:ea typeface="+mn-ea"/>
              </a:rPr>
              <a:t>質問促進リスト　</a:t>
            </a:r>
          </a:p>
        </p:txBody>
      </p:sp>
      <p:sp>
        <p:nvSpPr>
          <p:cNvPr id="3" name="コンテンツ プレースホルダー 2">
            <a:extLst>
              <a:ext uri="{FF2B5EF4-FFF2-40B4-BE49-F238E27FC236}">
                <a16:creationId xmlns:a16="http://schemas.microsoft.com/office/drawing/2014/main" id="{FA090206-0453-2CF0-86AA-2B0336256EA2}"/>
              </a:ext>
            </a:extLst>
          </p:cNvPr>
          <p:cNvSpPr>
            <a:spLocks noGrp="1"/>
          </p:cNvSpPr>
          <p:nvPr>
            <p:ph idx="1"/>
          </p:nvPr>
        </p:nvSpPr>
        <p:spPr>
          <a:xfrm>
            <a:off x="838200" y="1841068"/>
            <a:ext cx="10515600" cy="4091344"/>
          </a:xfrm>
        </p:spPr>
        <p:txBody>
          <a:bodyPr/>
          <a:lstStyle/>
          <a:p>
            <a:pPr marL="0" indent="0">
              <a:lnSpc>
                <a:spcPct val="100000"/>
              </a:lnSpc>
              <a:spcBef>
                <a:spcPts val="0"/>
              </a:spcBef>
              <a:spcAft>
                <a:spcPts val="600"/>
              </a:spcAft>
              <a:buNone/>
            </a:pPr>
            <a:r>
              <a:rPr kumimoji="1" lang="ja-JP" altLang="en-US" sz="2000" dirty="0">
                <a:latin typeface="+mn-ea"/>
              </a:rPr>
              <a:t>医師：「何でも質問してください</a:t>
            </a:r>
            <a:r>
              <a:rPr lang="ja-JP" altLang="en-US" sz="2000" dirty="0">
                <a:latin typeface="+mn-ea"/>
              </a:rPr>
              <a:t>」　</a:t>
            </a:r>
            <a:endParaRPr lang="en-US" altLang="ja-JP" sz="2000" dirty="0">
              <a:latin typeface="+mn-ea"/>
            </a:endParaRPr>
          </a:p>
          <a:p>
            <a:pPr marL="0" indent="0">
              <a:lnSpc>
                <a:spcPct val="100000"/>
              </a:lnSpc>
              <a:spcBef>
                <a:spcPts val="0"/>
              </a:spcBef>
              <a:spcAft>
                <a:spcPts val="600"/>
              </a:spcAft>
              <a:buNone/>
            </a:pPr>
            <a:r>
              <a:rPr kumimoji="1" lang="ja-JP" altLang="en-US" sz="2000" dirty="0">
                <a:latin typeface="+mn-ea"/>
              </a:rPr>
              <a:t>患者：「</a:t>
            </a:r>
            <a:r>
              <a:rPr kumimoji="1" lang="en-US" altLang="ja-JP" sz="2000" dirty="0">
                <a:latin typeface="+mn-ea"/>
              </a:rPr>
              <a:t>……</a:t>
            </a:r>
            <a:r>
              <a:rPr kumimoji="1" lang="ja-JP" altLang="en-US" sz="2000" dirty="0">
                <a:latin typeface="+mn-ea"/>
              </a:rPr>
              <a:t>」</a:t>
            </a:r>
            <a:endParaRPr kumimoji="1" lang="en-US" altLang="ja-JP" sz="2000" dirty="0">
              <a:latin typeface="+mn-ea"/>
            </a:endParaRPr>
          </a:p>
          <a:p>
            <a:pPr marL="0" indent="0">
              <a:lnSpc>
                <a:spcPct val="100000"/>
              </a:lnSpc>
              <a:spcBef>
                <a:spcPts val="0"/>
              </a:spcBef>
              <a:buNone/>
            </a:pPr>
            <a:r>
              <a:rPr kumimoji="1" lang="ja-JP" altLang="en-US" sz="2000" dirty="0">
                <a:latin typeface="+mn-ea"/>
              </a:rPr>
              <a:t>医師：「特に質問がなければ、諸々の手続きを進めて</a:t>
            </a:r>
            <a:endParaRPr kumimoji="1" lang="en-US" altLang="ja-JP" sz="2000" dirty="0">
              <a:latin typeface="+mn-ea"/>
            </a:endParaRPr>
          </a:p>
          <a:p>
            <a:pPr marL="0" indent="989013">
              <a:lnSpc>
                <a:spcPct val="100000"/>
              </a:lnSpc>
              <a:spcBef>
                <a:spcPts val="0"/>
              </a:spcBef>
              <a:buNone/>
            </a:pPr>
            <a:r>
              <a:rPr kumimoji="1" lang="ja-JP" altLang="en-US" sz="2000" dirty="0">
                <a:latin typeface="+mn-ea"/>
              </a:rPr>
              <a:t>くださいね、よろしくお願いいたします</a:t>
            </a:r>
            <a:r>
              <a:rPr lang="ja-JP" altLang="en-US" sz="2000" dirty="0">
                <a:latin typeface="+mn-ea"/>
              </a:rPr>
              <a:t>」　</a:t>
            </a:r>
            <a:endParaRPr lang="en-US" altLang="ja-JP" sz="2000" dirty="0">
              <a:latin typeface="+mn-ea"/>
            </a:endParaRPr>
          </a:p>
          <a:p>
            <a:pPr marL="0" indent="0">
              <a:buNone/>
            </a:pPr>
            <a:endParaRPr kumimoji="1" lang="ja-JP" altLang="en-US" dirty="0">
              <a:latin typeface="+mn-ea"/>
            </a:endParaRPr>
          </a:p>
        </p:txBody>
      </p:sp>
      <p:pic>
        <p:nvPicPr>
          <p:cNvPr id="6" name="コンテンツ プレースホルダー 3">
            <a:extLst>
              <a:ext uri="{FF2B5EF4-FFF2-40B4-BE49-F238E27FC236}">
                <a16:creationId xmlns:a16="http://schemas.microsoft.com/office/drawing/2014/main" id="{CA800249-5DB5-39AE-0BC4-624E7CF791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3787" y="3804531"/>
            <a:ext cx="2455744" cy="2455744"/>
          </a:xfrm>
          <a:prstGeom prst="rect">
            <a:avLst/>
          </a:prstGeom>
        </p:spPr>
      </p:pic>
      <p:sp>
        <p:nvSpPr>
          <p:cNvPr id="8" name="矢印: 右 7">
            <a:extLst>
              <a:ext uri="{FF2B5EF4-FFF2-40B4-BE49-F238E27FC236}">
                <a16:creationId xmlns:a16="http://schemas.microsoft.com/office/drawing/2014/main" id="{59DEB4FA-98AF-ED81-8E82-5999CCCD71F5}"/>
              </a:ext>
            </a:extLst>
          </p:cNvPr>
          <p:cNvSpPr/>
          <p:nvPr/>
        </p:nvSpPr>
        <p:spPr>
          <a:xfrm>
            <a:off x="4389325" y="4281486"/>
            <a:ext cx="2455744" cy="970242"/>
          </a:xfrm>
          <a:prstGeom prst="rightArrow">
            <a:avLst/>
          </a:prstGeom>
          <a:solidFill>
            <a:schemeClr val="accent2">
              <a:lumMod val="20000"/>
              <a:lumOff val="8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dirty="0">
                <a:solidFill>
                  <a:schemeClr val="tx1"/>
                </a:solidFill>
                <a:latin typeface="+mn-ea"/>
              </a:rPr>
              <a:t>質問ができれば</a:t>
            </a:r>
            <a:r>
              <a:rPr kumimoji="1" lang="en-US" altLang="ja-JP" dirty="0">
                <a:solidFill>
                  <a:schemeClr val="tx1"/>
                </a:solidFill>
                <a:latin typeface="+mn-ea"/>
              </a:rPr>
              <a:t>…</a:t>
            </a:r>
            <a:endParaRPr kumimoji="1" lang="ja-JP" altLang="en-US" dirty="0">
              <a:solidFill>
                <a:schemeClr val="tx1"/>
              </a:solidFill>
              <a:latin typeface="+mn-ea"/>
            </a:endParaRPr>
          </a:p>
        </p:txBody>
      </p:sp>
      <p:sp>
        <p:nvSpPr>
          <p:cNvPr id="9" name="コンテンツ プレースホルダー 2">
            <a:extLst>
              <a:ext uri="{FF2B5EF4-FFF2-40B4-BE49-F238E27FC236}">
                <a16:creationId xmlns:a16="http://schemas.microsoft.com/office/drawing/2014/main" id="{3B86959F-8E17-7158-DF14-09ABD86127AF}"/>
              </a:ext>
            </a:extLst>
          </p:cNvPr>
          <p:cNvSpPr txBox="1">
            <a:spLocks/>
          </p:cNvSpPr>
          <p:nvPr/>
        </p:nvSpPr>
        <p:spPr>
          <a:xfrm>
            <a:off x="7284473" y="4292196"/>
            <a:ext cx="4215795" cy="117957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latin typeface="+mn-ea"/>
              </a:rPr>
              <a:t>少し自信がついた（自己効力感）</a:t>
            </a:r>
            <a:endParaRPr lang="en-US" altLang="ja-JP" sz="1800" dirty="0">
              <a:latin typeface="+mn-ea"/>
            </a:endParaRPr>
          </a:p>
          <a:p>
            <a:r>
              <a:rPr lang="ja-JP" altLang="en-US" sz="1800" dirty="0">
                <a:latin typeface="+mn-ea"/>
              </a:rPr>
              <a:t>少し自分の意思が反映できた</a:t>
            </a:r>
            <a:endParaRPr lang="en-US" altLang="ja-JP" sz="1800" dirty="0">
              <a:latin typeface="+mn-ea"/>
            </a:endParaRPr>
          </a:p>
          <a:p>
            <a:r>
              <a:rPr lang="ja-JP" altLang="en-US" sz="1800" dirty="0">
                <a:latin typeface="+mn-ea"/>
              </a:rPr>
              <a:t>少し医師との距離が近づいた</a:t>
            </a:r>
            <a:endParaRPr lang="en-US" altLang="ja-JP" sz="1800" dirty="0">
              <a:latin typeface="+mn-ea"/>
            </a:endParaRPr>
          </a:p>
        </p:txBody>
      </p:sp>
      <p:sp>
        <p:nvSpPr>
          <p:cNvPr id="10" name="正方形/長方形 9">
            <a:extLst>
              <a:ext uri="{FF2B5EF4-FFF2-40B4-BE49-F238E27FC236}">
                <a16:creationId xmlns:a16="http://schemas.microsoft.com/office/drawing/2014/main" id="{AE3182E2-D859-C4D5-F160-8B4DB1BE79CF}"/>
              </a:ext>
            </a:extLst>
          </p:cNvPr>
          <p:cNvSpPr/>
          <p:nvPr/>
        </p:nvSpPr>
        <p:spPr>
          <a:xfrm>
            <a:off x="6170255" y="6301841"/>
            <a:ext cx="5492106" cy="276999"/>
          </a:xfrm>
          <a:prstGeom prst="rect">
            <a:avLst/>
          </a:prstGeom>
        </p:spPr>
        <p:txBody>
          <a:bodyPr wrap="square">
            <a:spAutoFit/>
          </a:bodyPr>
          <a:lstStyle/>
          <a:p>
            <a:pPr defTabSz="457200"/>
            <a:r>
              <a:rPr kumimoji="0" lang="ja-JP" altLang="ja-JP" sz="1200" kern="100" dirty="0">
                <a:solidFill>
                  <a:prstClr val="black"/>
                </a:solidFill>
                <a:latin typeface="+mn-ea"/>
                <a:cs typeface="Times New Roman" panose="02020603050405020304" pitchFamily="18" charset="0"/>
              </a:rPr>
              <a:t>がん患者における患者－医療者間のコミュニケーションガイドライン</a:t>
            </a:r>
            <a:r>
              <a:rPr kumimoji="0" lang="en-US" altLang="ja-JP" sz="1200" kern="100" dirty="0">
                <a:solidFill>
                  <a:prstClr val="black"/>
                </a:solidFill>
                <a:latin typeface="+mn-ea"/>
                <a:cs typeface="Times New Roman" panose="02020603050405020304" pitchFamily="18" charset="0"/>
              </a:rPr>
              <a:t>2022</a:t>
            </a:r>
            <a:r>
              <a:rPr kumimoji="0" lang="ja-JP" altLang="en-US" sz="1200" kern="100" dirty="0">
                <a:solidFill>
                  <a:prstClr val="black"/>
                </a:solidFill>
                <a:latin typeface="+mn-ea"/>
                <a:cs typeface="Times New Roman" panose="02020603050405020304" pitchFamily="18" charset="0"/>
              </a:rPr>
              <a:t>版</a:t>
            </a:r>
            <a:endParaRPr kumimoji="0" lang="ja-JP" altLang="en-US" sz="1200" dirty="0">
              <a:solidFill>
                <a:prstClr val="black"/>
              </a:solidFill>
              <a:latin typeface="+mn-ea"/>
            </a:endParaRPr>
          </a:p>
        </p:txBody>
      </p:sp>
      <p:sp>
        <p:nvSpPr>
          <p:cNvPr id="12" name="タイトル 1">
            <a:extLst>
              <a:ext uri="{FF2B5EF4-FFF2-40B4-BE49-F238E27FC236}">
                <a16:creationId xmlns:a16="http://schemas.microsoft.com/office/drawing/2014/main" id="{2EBFBC10-5C9C-1D45-5228-52628D7B2036}"/>
              </a:ext>
            </a:extLst>
          </p:cNvPr>
          <p:cNvSpPr txBox="1">
            <a:spLocks/>
          </p:cNvSpPr>
          <p:nvPr/>
        </p:nvSpPr>
        <p:spPr>
          <a:xfrm>
            <a:off x="838200" y="267342"/>
            <a:ext cx="10515600" cy="9660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latin typeface="+mj-ea"/>
              </a:rPr>
              <a:t>質問促進リスト（</a:t>
            </a:r>
            <a:r>
              <a:rPr lang="en-US" altLang="ja-JP" sz="3200" b="1" dirty="0">
                <a:latin typeface="+mj-ea"/>
              </a:rPr>
              <a:t>Question Prompt List</a:t>
            </a:r>
            <a:r>
              <a:rPr lang="ja-JP" altLang="en-US" sz="3200" b="1" dirty="0">
                <a:latin typeface="+mj-ea"/>
              </a:rPr>
              <a:t>）とは</a:t>
            </a:r>
          </a:p>
        </p:txBody>
      </p:sp>
      <p:sp>
        <p:nvSpPr>
          <p:cNvPr id="5" name="吹き出し: 角を丸めた四角形 4">
            <a:extLst>
              <a:ext uri="{FF2B5EF4-FFF2-40B4-BE49-F238E27FC236}">
                <a16:creationId xmlns:a16="http://schemas.microsoft.com/office/drawing/2014/main" id="{7CF32654-4ECF-B101-0DA4-FCB791E84DEC}"/>
              </a:ext>
            </a:extLst>
          </p:cNvPr>
          <p:cNvSpPr/>
          <p:nvPr/>
        </p:nvSpPr>
        <p:spPr>
          <a:xfrm>
            <a:off x="7400260" y="1716515"/>
            <a:ext cx="4051264" cy="1851875"/>
          </a:xfrm>
          <a:prstGeom prst="wedgeRoundRectCallout">
            <a:avLst>
              <a:gd name="adj1" fmla="val -142772"/>
              <a:gd name="adj2" fmla="val -18797"/>
              <a:gd name="adj3" fmla="val 16667"/>
            </a:avLst>
          </a:prstGeom>
          <a:solidFill>
            <a:schemeClr val="accent1">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kumimoji="1" lang="ja-JP" altLang="en-US" dirty="0">
                <a:solidFill>
                  <a:schemeClr val="tx1"/>
                </a:solidFill>
                <a:latin typeface="+mn-ea"/>
              </a:rPr>
              <a:t>～患者～</a:t>
            </a:r>
            <a:endParaRPr kumimoji="1" lang="en-US" altLang="ja-JP" dirty="0">
              <a:solidFill>
                <a:schemeClr val="tx1"/>
              </a:solidFill>
              <a:latin typeface="+mn-ea"/>
            </a:endParaRPr>
          </a:p>
          <a:p>
            <a:pPr algn="ctr">
              <a:spcAft>
                <a:spcPts val="1200"/>
              </a:spcAft>
            </a:pPr>
            <a:r>
              <a:rPr kumimoji="1" lang="ja-JP" altLang="en-US" dirty="0">
                <a:solidFill>
                  <a:schemeClr val="tx1"/>
                </a:solidFill>
                <a:latin typeface="+mn-ea"/>
              </a:rPr>
              <a:t>頭が真っ白で何も聞けない</a:t>
            </a:r>
            <a:r>
              <a:rPr kumimoji="1" lang="en-US" altLang="ja-JP" dirty="0">
                <a:solidFill>
                  <a:schemeClr val="tx1"/>
                </a:solidFill>
                <a:latin typeface="+mn-ea"/>
              </a:rPr>
              <a:t>…</a:t>
            </a:r>
          </a:p>
          <a:p>
            <a:pPr algn="ctr">
              <a:spcAft>
                <a:spcPts val="1200"/>
              </a:spcAft>
            </a:pPr>
            <a:r>
              <a:rPr kumimoji="1" lang="ja-JP" altLang="en-US" dirty="0">
                <a:solidFill>
                  <a:schemeClr val="tx1"/>
                </a:solidFill>
                <a:latin typeface="+mn-ea"/>
              </a:rPr>
              <a:t>何を聞けば良いか分からない</a:t>
            </a:r>
            <a:r>
              <a:rPr kumimoji="1" lang="en-US" altLang="ja-JP" dirty="0">
                <a:solidFill>
                  <a:schemeClr val="tx1"/>
                </a:solidFill>
                <a:latin typeface="+mn-ea"/>
              </a:rPr>
              <a:t>…</a:t>
            </a:r>
          </a:p>
          <a:p>
            <a:pPr algn="ctr">
              <a:spcAft>
                <a:spcPts val="1200"/>
              </a:spcAft>
            </a:pPr>
            <a:r>
              <a:rPr kumimoji="1" lang="ja-JP" altLang="en-US" dirty="0">
                <a:solidFill>
                  <a:schemeClr val="tx1"/>
                </a:solidFill>
                <a:latin typeface="+mn-ea"/>
              </a:rPr>
              <a:t>こんなこと聞いたら怒られない？</a:t>
            </a:r>
            <a:endParaRPr kumimoji="1" lang="en-US" altLang="ja-JP" dirty="0">
              <a:solidFill>
                <a:schemeClr val="tx1"/>
              </a:solidFill>
              <a:latin typeface="+mn-ea"/>
            </a:endParaRPr>
          </a:p>
        </p:txBody>
      </p:sp>
      <p:sp>
        <p:nvSpPr>
          <p:cNvPr id="15" name="テキスト ボックス 14">
            <a:extLst>
              <a:ext uri="{FF2B5EF4-FFF2-40B4-BE49-F238E27FC236}">
                <a16:creationId xmlns:a16="http://schemas.microsoft.com/office/drawing/2014/main" id="{D0DBB89C-212C-39E1-0707-353FAF89AAD5}"/>
              </a:ext>
            </a:extLst>
          </p:cNvPr>
          <p:cNvSpPr txBox="1"/>
          <p:nvPr/>
        </p:nvSpPr>
        <p:spPr>
          <a:xfrm>
            <a:off x="7504494" y="5464247"/>
            <a:ext cx="4215795" cy="830997"/>
          </a:xfrm>
          <a:prstGeom prst="rect">
            <a:avLst/>
          </a:prstGeom>
          <a:noFill/>
        </p:spPr>
        <p:txBody>
          <a:bodyPr wrap="square" rtlCol="0">
            <a:spAutoFit/>
          </a:bodyPr>
          <a:lstStyle/>
          <a:p>
            <a:r>
              <a:rPr kumimoji="1" lang="ja-JP" altLang="en-US" sz="2400" dirty="0">
                <a:latin typeface="+mn-ea"/>
              </a:rPr>
              <a:t>⇒ </a:t>
            </a:r>
            <a:r>
              <a:rPr kumimoji="1" lang="ja-JP" altLang="en-US" sz="2400" b="1" u="sng" dirty="0">
                <a:latin typeface="+mn-ea"/>
              </a:rPr>
              <a:t>協働的意思決定</a:t>
            </a:r>
            <a:endParaRPr kumimoji="1" lang="en-US" altLang="ja-JP" sz="2400" b="1" u="sng" dirty="0">
              <a:latin typeface="+mn-ea"/>
            </a:endParaRPr>
          </a:p>
          <a:p>
            <a:r>
              <a:rPr kumimoji="1" lang="ja-JP" altLang="en-US" sz="2400" dirty="0">
                <a:latin typeface="+mn-ea"/>
              </a:rPr>
              <a:t>　 </a:t>
            </a:r>
            <a:r>
              <a:rPr kumimoji="1" lang="en-US" altLang="ja-JP" sz="2400" dirty="0">
                <a:latin typeface="+mn-ea"/>
              </a:rPr>
              <a:t>Shared Decision Making</a:t>
            </a:r>
            <a:endParaRPr kumimoji="1" lang="ja-JP" altLang="en-US" sz="2400" dirty="0">
              <a:latin typeface="+mn-ea"/>
            </a:endParaRPr>
          </a:p>
        </p:txBody>
      </p:sp>
    </p:spTree>
    <p:custDataLst>
      <p:tags r:id="rId1"/>
    </p:custDataLst>
    <p:extLst>
      <p:ext uri="{BB962C8B-B14F-4D97-AF65-F5344CB8AC3E}">
        <p14:creationId xmlns:p14="http://schemas.microsoft.com/office/powerpoint/2010/main" val="1389940055"/>
      </p:ext>
    </p:extLst>
  </p:cSld>
  <p:clrMapOvr>
    <a:masterClrMapping/>
  </p:clrMapOvr>
  <mc:AlternateContent xmlns:mc="http://schemas.openxmlformats.org/markup-compatibility/2006" xmlns:p14="http://schemas.microsoft.com/office/powerpoint/2010/main">
    <mc:Choice Requires="p14">
      <p:transition spd="slow" p14:dur="2000" advTm="37511"/>
    </mc:Choice>
    <mc:Fallback xmlns="">
      <p:transition spd="slow" advTm="375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5"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200A2-AD2E-3279-B8E3-894F1E825B8D}"/>
            </a:ext>
          </a:extLst>
        </p:cNvPr>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A3043A57-6049-1809-15D3-3C3F40E18DCF}"/>
              </a:ext>
            </a:extLst>
          </p:cNvPr>
          <p:cNvGraphicFramePr>
            <a:graphicFrameLocks noGrp="1"/>
          </p:cNvGraphicFramePr>
          <p:nvPr>
            <p:extLst>
              <p:ext uri="{D42A27DB-BD31-4B8C-83A1-F6EECF244321}">
                <p14:modId xmlns:p14="http://schemas.microsoft.com/office/powerpoint/2010/main" val="2912775930"/>
              </p:ext>
            </p:extLst>
          </p:nvPr>
        </p:nvGraphicFramePr>
        <p:xfrm>
          <a:off x="557072" y="918073"/>
          <a:ext cx="11045120" cy="3886732"/>
        </p:xfrm>
        <a:graphic>
          <a:graphicData uri="http://schemas.openxmlformats.org/drawingml/2006/table">
            <a:tbl>
              <a:tblPr/>
              <a:tblGrid>
                <a:gridCol w="1722990">
                  <a:extLst>
                    <a:ext uri="{9D8B030D-6E8A-4147-A177-3AD203B41FA5}">
                      <a16:colId xmlns:a16="http://schemas.microsoft.com/office/drawing/2014/main" val="63781001"/>
                    </a:ext>
                  </a:extLst>
                </a:gridCol>
                <a:gridCol w="2897580">
                  <a:extLst>
                    <a:ext uri="{9D8B030D-6E8A-4147-A177-3AD203B41FA5}">
                      <a16:colId xmlns:a16="http://schemas.microsoft.com/office/drawing/2014/main" val="2335888842"/>
                    </a:ext>
                  </a:extLst>
                </a:gridCol>
                <a:gridCol w="6424550">
                  <a:extLst>
                    <a:ext uri="{9D8B030D-6E8A-4147-A177-3AD203B41FA5}">
                      <a16:colId xmlns:a16="http://schemas.microsoft.com/office/drawing/2014/main" val="605774288"/>
                    </a:ext>
                  </a:extLst>
                </a:gridCol>
              </a:tblGrid>
              <a:tr h="244682">
                <a:tc>
                  <a:txBody>
                    <a:bodyPr/>
                    <a:lstStyle/>
                    <a:p>
                      <a:pPr algn="ctr" fontAlgn="b"/>
                      <a:r>
                        <a:rPr lang="ja-JP" altLang="en-US" sz="1400" b="1" i="0" u="none" strike="noStrike">
                          <a:solidFill>
                            <a:schemeClr val="bg1"/>
                          </a:solidFill>
                          <a:effectLst/>
                          <a:latin typeface="+mn-ea"/>
                          <a:ea typeface="+mn-ea"/>
                        </a:rPr>
                        <a:t>文献</a:t>
                      </a:r>
                    </a:p>
                  </a:txBody>
                  <a:tcPr marL="2471" marR="2471" marT="2471" marB="0" anchor="ctr">
                    <a:lnL>
                      <a:noFill/>
                    </a:lnL>
                    <a:lnR>
                      <a:noFill/>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chemeClr val="accent3">
                        <a:lumMod val="75000"/>
                      </a:schemeClr>
                    </a:solidFill>
                  </a:tcPr>
                </a:tc>
                <a:tc>
                  <a:txBody>
                    <a:bodyPr/>
                    <a:lstStyle/>
                    <a:p>
                      <a:pPr algn="ctr" fontAlgn="b"/>
                      <a:r>
                        <a:rPr lang="ja-JP" altLang="en-US" sz="1400" b="1" i="0" u="none" strike="noStrike" dirty="0">
                          <a:solidFill>
                            <a:schemeClr val="bg1"/>
                          </a:solidFill>
                          <a:effectLst/>
                          <a:latin typeface="+mn-ea"/>
                          <a:ea typeface="+mn-ea"/>
                        </a:rPr>
                        <a:t>研究参加者</a:t>
                      </a:r>
                    </a:p>
                  </a:txBody>
                  <a:tcPr marL="2471" marR="2471" marT="2471" marB="0" anchor="ctr">
                    <a:lnL>
                      <a:noFill/>
                    </a:lnL>
                    <a:lnR>
                      <a:noFill/>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chemeClr val="accent3">
                        <a:lumMod val="75000"/>
                      </a:schemeClr>
                    </a:solidFill>
                  </a:tcPr>
                </a:tc>
                <a:tc>
                  <a:txBody>
                    <a:bodyPr/>
                    <a:lstStyle/>
                    <a:p>
                      <a:pPr algn="ctr" fontAlgn="b"/>
                      <a:r>
                        <a:rPr lang="ja-JP" altLang="en-US" sz="1400" b="1" i="0" u="none" strike="noStrike" dirty="0">
                          <a:solidFill>
                            <a:schemeClr val="bg1"/>
                          </a:solidFill>
                          <a:effectLst/>
                          <a:latin typeface="+mn-ea"/>
                          <a:ea typeface="+mn-ea"/>
                        </a:rPr>
                        <a:t>プライマリアウトカム</a:t>
                      </a:r>
                    </a:p>
                  </a:txBody>
                  <a:tcPr marL="2471" marR="2471" marT="2471" marB="0" anchor="ctr">
                    <a:lnL>
                      <a:noFill/>
                    </a:lnL>
                    <a:lnR>
                      <a:noFill/>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282348159"/>
                  </a:ext>
                </a:extLst>
              </a:tr>
              <a:tr h="244682">
                <a:tc>
                  <a:txBody>
                    <a:bodyPr/>
                    <a:lstStyle/>
                    <a:p>
                      <a:pPr algn="l" fontAlgn="t"/>
                      <a:r>
                        <a:rPr lang="en-US" sz="1100" b="0" i="0" u="none" strike="noStrike" dirty="0" err="1">
                          <a:effectLst/>
                          <a:latin typeface="+mn-ea"/>
                          <a:ea typeface="+mn-ea"/>
                        </a:rPr>
                        <a:t>Bruera</a:t>
                      </a:r>
                      <a:r>
                        <a:rPr lang="en-US" sz="1100" b="0" i="0" u="none" strike="noStrike" dirty="0">
                          <a:effectLst/>
                          <a:latin typeface="+mn-ea"/>
                          <a:ea typeface="+mn-ea"/>
                        </a:rPr>
                        <a:t>, 2003 (</a:t>
                      </a:r>
                      <a:r>
                        <a:rPr lang="ja-JP" altLang="en-US" sz="1100" b="0" i="0" u="none" strike="noStrike" dirty="0">
                          <a:effectLst/>
                          <a:latin typeface="+mn-ea"/>
                          <a:ea typeface="+mn-ea"/>
                        </a:rPr>
                        <a:t>米</a:t>
                      </a:r>
                      <a:r>
                        <a:rPr lang="en-US" sz="1100" b="0" i="0" u="none" strike="noStrike" dirty="0">
                          <a:effectLst/>
                          <a:latin typeface="+mn-ea"/>
                          <a:ea typeface="+mn-ea"/>
                        </a:rPr>
                        <a:t>)</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乳がん患者</a:t>
                      </a:r>
                      <a:r>
                        <a:rPr lang="en-US" altLang="ja-JP" sz="1200" b="0" i="0" u="none" strike="noStrike" dirty="0">
                          <a:effectLst/>
                          <a:latin typeface="+mn-ea"/>
                          <a:ea typeface="+mn-ea"/>
                        </a:rPr>
                        <a:t>60</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1" i="0" u="none" strike="noStrike" dirty="0">
                          <a:effectLst/>
                          <a:latin typeface="+mn-ea"/>
                          <a:ea typeface="+mn-ea"/>
                        </a:rPr>
                        <a:t>患者評価による</a:t>
                      </a:r>
                      <a:r>
                        <a:rPr lang="en-US" altLang="ja-JP" sz="1200" b="1" i="0" u="none" strike="noStrike" dirty="0">
                          <a:effectLst/>
                          <a:latin typeface="+mn-ea"/>
                          <a:ea typeface="+mn-ea"/>
                        </a:rPr>
                        <a:t>QPL</a:t>
                      </a:r>
                      <a:r>
                        <a:rPr lang="ja-JP" altLang="en-US" sz="1200" b="1" i="0" u="none" strike="noStrike" dirty="0">
                          <a:effectLst/>
                          <a:latin typeface="+mn-ea"/>
                          <a:ea typeface="+mn-ea"/>
                        </a:rPr>
                        <a:t>有用性</a:t>
                      </a:r>
                      <a:r>
                        <a:rPr lang="ja-JP" altLang="en-US" sz="1200" b="0" i="0" u="none" strike="noStrike" dirty="0">
                          <a:solidFill>
                            <a:srgbClr val="FF0000"/>
                          </a:solidFill>
                          <a:effectLst/>
                          <a:latin typeface="+mn-ea"/>
                          <a:ea typeface="+mn-ea"/>
                        </a:rPr>
                        <a:t>↑</a:t>
                      </a:r>
                      <a:r>
                        <a:rPr lang="ja-JP" altLang="en-US" sz="1200" b="1" i="0" u="none" strike="noStrike" dirty="0">
                          <a:effectLst/>
                          <a:latin typeface="+mn-ea"/>
                          <a:ea typeface="+mn-ea"/>
                        </a:rPr>
                        <a:t> </a:t>
                      </a:r>
                      <a:r>
                        <a:rPr lang="en-US" altLang="ja-JP" sz="1200" b="0" i="0" u="none" strike="noStrike" dirty="0">
                          <a:effectLst/>
                          <a:latin typeface="+mn-ea"/>
                          <a:ea typeface="+mn-ea"/>
                        </a:rPr>
                        <a:t>(P = 0.005</a:t>
                      </a:r>
                      <a:r>
                        <a:rPr lang="ja-JP" altLang="en-US" sz="1200" b="0" i="0" u="none" strike="noStrike" dirty="0">
                          <a:effectLst/>
                          <a:latin typeface="+mn-ea"/>
                          <a:ea typeface="+mn-ea"/>
                        </a:rPr>
                        <a:t>）</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extLst>
                  <a:ext uri="{0D108BD9-81ED-4DB2-BD59-A6C34878D82A}">
                    <a16:rowId xmlns:a16="http://schemas.microsoft.com/office/drawing/2014/main" val="555140663"/>
                  </a:ext>
                </a:extLst>
              </a:tr>
              <a:tr h="244682">
                <a:tc>
                  <a:txBody>
                    <a:bodyPr/>
                    <a:lstStyle/>
                    <a:p>
                      <a:pPr algn="l" fontAlgn="t"/>
                      <a:r>
                        <a:rPr lang="en-US" sz="1100" b="0" i="0" u="none" strike="noStrike" dirty="0">
                          <a:effectLst/>
                          <a:latin typeface="+mn-ea"/>
                          <a:ea typeface="+mn-ea"/>
                        </a:rPr>
                        <a:t>Shirai, 2012 (</a:t>
                      </a:r>
                      <a:r>
                        <a:rPr lang="ja-JP" altLang="en-US" sz="1100" b="0" i="0" u="none" strike="noStrike" dirty="0">
                          <a:effectLst/>
                          <a:latin typeface="+mn-ea"/>
                          <a:ea typeface="+mn-ea"/>
                        </a:rPr>
                        <a:t>日本</a:t>
                      </a:r>
                      <a:r>
                        <a:rPr lang="en-US" sz="1100" b="0" i="0" u="none" strike="noStrike" dirty="0">
                          <a:effectLst/>
                          <a:latin typeface="+mn-ea"/>
                          <a:ea typeface="+mn-ea"/>
                        </a:rPr>
                        <a:t>)</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進行がん患者</a:t>
                      </a:r>
                      <a:r>
                        <a:rPr lang="en-US" altLang="ja-JP" sz="1200" b="0" i="0" u="none" strike="noStrike" dirty="0">
                          <a:effectLst/>
                          <a:latin typeface="+mn-ea"/>
                          <a:ea typeface="+mn-ea"/>
                        </a:rPr>
                        <a:t>63</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1" i="0" u="none" strike="noStrike" dirty="0">
                          <a:effectLst/>
                          <a:latin typeface="+mn-ea"/>
                          <a:ea typeface="+mn-ea"/>
                        </a:rPr>
                        <a:t>患者評価による</a:t>
                      </a:r>
                      <a:r>
                        <a:rPr lang="en-US" altLang="ja-JP" sz="1200" b="1" i="0" u="none" strike="noStrike" dirty="0">
                          <a:effectLst/>
                          <a:latin typeface="+mn-ea"/>
                          <a:ea typeface="+mn-ea"/>
                        </a:rPr>
                        <a:t>QPL</a:t>
                      </a:r>
                      <a:r>
                        <a:rPr lang="ja-JP" altLang="en-US" sz="1200" b="1" i="0" u="none" strike="noStrike" dirty="0">
                          <a:effectLst/>
                          <a:latin typeface="+mn-ea"/>
                          <a:ea typeface="+mn-ea"/>
                        </a:rPr>
                        <a:t>有用性</a:t>
                      </a:r>
                      <a:r>
                        <a:rPr lang="ja-JP" altLang="en-US" sz="1200" b="0" i="0" u="none" strike="noStrike" dirty="0">
                          <a:solidFill>
                            <a:srgbClr val="FF0000"/>
                          </a:solidFill>
                          <a:effectLst/>
                          <a:latin typeface="+mn-ea"/>
                          <a:ea typeface="+mn-ea"/>
                        </a:rPr>
                        <a:t>↑</a:t>
                      </a:r>
                      <a:r>
                        <a:rPr lang="ja-JP" altLang="en-US" sz="1200" b="1" i="0" u="none" strike="noStrike" dirty="0">
                          <a:effectLst/>
                          <a:latin typeface="+mn-ea"/>
                          <a:ea typeface="+mn-ea"/>
                        </a:rPr>
                        <a:t> </a:t>
                      </a:r>
                      <a:r>
                        <a:rPr lang="en-US" altLang="ja-JP" sz="1200" b="0" i="0" u="none" strike="noStrike" dirty="0">
                          <a:effectLst/>
                          <a:latin typeface="+mn-ea"/>
                          <a:ea typeface="+mn-ea"/>
                        </a:rPr>
                        <a:t>(P = 0.033)</a:t>
                      </a:r>
                      <a:endParaRPr lang="ja-JP" altLang="en-US" sz="1200" b="0" i="0" u="none" strike="noStrike" dirty="0">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extLst>
                  <a:ext uri="{0D108BD9-81ED-4DB2-BD59-A6C34878D82A}">
                    <a16:rowId xmlns:a16="http://schemas.microsoft.com/office/drawing/2014/main" val="1568123847"/>
                  </a:ext>
                </a:extLst>
              </a:tr>
              <a:tr h="244682">
                <a:tc>
                  <a:txBody>
                    <a:bodyPr/>
                    <a:lstStyle/>
                    <a:p>
                      <a:pPr algn="l" fontAlgn="t"/>
                      <a:r>
                        <a:rPr lang="en-US" sz="1100" b="0" i="0" u="none" strike="noStrike" dirty="0">
                          <a:effectLst/>
                          <a:latin typeface="+mn-ea"/>
                          <a:ea typeface="+mn-ea"/>
                        </a:rPr>
                        <a:t>Clayton, 2007 (</a:t>
                      </a:r>
                      <a:r>
                        <a:rPr lang="ja-JP" altLang="en-US" sz="1100" b="0" i="0" u="none" strike="noStrike" dirty="0">
                          <a:effectLst/>
                          <a:latin typeface="+mn-ea"/>
                          <a:ea typeface="+mn-ea"/>
                        </a:rPr>
                        <a:t>豪</a:t>
                      </a:r>
                      <a:r>
                        <a:rPr lang="en-US" sz="1100" b="0" i="0" u="none" strike="noStrike" dirty="0">
                          <a:effectLst/>
                          <a:latin typeface="+mn-ea"/>
                          <a:ea typeface="+mn-ea"/>
                        </a:rPr>
                        <a:t>)</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進行がん患者</a:t>
                      </a:r>
                      <a:r>
                        <a:rPr lang="en-US" altLang="ja-JP" sz="1200" b="0" i="0" u="none" strike="noStrike" dirty="0">
                          <a:effectLst/>
                          <a:latin typeface="+mn-ea"/>
                          <a:ea typeface="+mn-ea"/>
                        </a:rPr>
                        <a:t>174</a:t>
                      </a:r>
                      <a:r>
                        <a:rPr lang="ja-JP" altLang="en-US" sz="1200" b="0" i="0" u="none" strike="noStrike" dirty="0">
                          <a:effectLst/>
                          <a:latin typeface="+mn-ea"/>
                          <a:ea typeface="+mn-ea"/>
                        </a:rPr>
                        <a:t>名</a:t>
                      </a:r>
                      <a:r>
                        <a:rPr lang="en-US" altLang="ja-JP" sz="1200" b="0" i="0" u="none" strike="noStrike" dirty="0">
                          <a:effectLst/>
                          <a:latin typeface="+mn-ea"/>
                          <a:ea typeface="+mn-ea"/>
                        </a:rPr>
                        <a:t>, </a:t>
                      </a:r>
                      <a:r>
                        <a:rPr lang="ja-JP" altLang="en-US" sz="1200" b="0" i="0" u="none" strike="noStrike" dirty="0">
                          <a:effectLst/>
                          <a:latin typeface="+mn-ea"/>
                          <a:ea typeface="+mn-ea"/>
                        </a:rPr>
                        <a:t>介護者</a:t>
                      </a:r>
                      <a:r>
                        <a:rPr lang="en-US" altLang="ja-JP" sz="1200" b="0" i="0" u="none" strike="noStrike" dirty="0">
                          <a:effectLst/>
                          <a:latin typeface="+mn-ea"/>
                          <a:ea typeface="+mn-ea"/>
                        </a:rPr>
                        <a:t>123</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en-US" altLang="ja-JP" sz="1200" b="1" i="0" u="none" strike="noStrike" dirty="0">
                          <a:effectLst/>
                          <a:latin typeface="+mn-ea"/>
                          <a:ea typeface="+mn-ea"/>
                        </a:rPr>
                        <a:t>QPL</a:t>
                      </a:r>
                      <a:r>
                        <a:rPr lang="ja-JP" altLang="en-US" sz="1200" b="1" i="0" u="none" strike="noStrike" dirty="0">
                          <a:effectLst/>
                          <a:latin typeface="+mn-ea"/>
                          <a:ea typeface="+mn-ea"/>
                        </a:rPr>
                        <a:t>質問数</a:t>
                      </a:r>
                      <a:r>
                        <a:rPr lang="ja-JP" altLang="en-US" sz="1200" b="0" i="0" u="none" strike="noStrike" dirty="0">
                          <a:solidFill>
                            <a:srgbClr val="FF0000"/>
                          </a:solidFill>
                          <a:effectLst/>
                          <a:latin typeface="+mn-ea"/>
                          <a:ea typeface="+mn-ea"/>
                        </a:rPr>
                        <a:t>↑</a:t>
                      </a:r>
                      <a:r>
                        <a:rPr lang="ja-JP" altLang="en-US" sz="1200" b="1" i="0" u="none" strike="noStrike" dirty="0">
                          <a:effectLst/>
                          <a:latin typeface="+mn-ea"/>
                          <a:ea typeface="+mn-ea"/>
                        </a:rPr>
                        <a:t> </a:t>
                      </a:r>
                      <a:r>
                        <a:rPr lang="en-US" altLang="ja-JP" sz="1200" b="0" i="0" u="none" strike="noStrike" dirty="0">
                          <a:effectLst/>
                          <a:latin typeface="+mn-ea"/>
                          <a:ea typeface="+mn-ea"/>
                        </a:rPr>
                        <a:t>(2.3</a:t>
                      </a:r>
                      <a:r>
                        <a:rPr lang="ja-JP" altLang="en-US" sz="1200" b="0" i="0" u="none" strike="noStrike" dirty="0">
                          <a:effectLst/>
                          <a:latin typeface="+mn-ea"/>
                          <a:ea typeface="+mn-ea"/>
                        </a:rPr>
                        <a:t>倍</a:t>
                      </a:r>
                      <a:r>
                        <a:rPr lang="en-US" altLang="ja-JP" sz="1200" b="0" i="0" u="none" strike="noStrike" dirty="0">
                          <a:effectLst/>
                          <a:latin typeface="+mn-ea"/>
                          <a:ea typeface="+mn-ea"/>
                        </a:rPr>
                        <a:t>,</a:t>
                      </a:r>
                      <a:r>
                        <a:rPr lang="ja-JP" altLang="en-US" sz="1200" b="0" i="0" u="none" strike="noStrike" dirty="0">
                          <a:effectLst/>
                          <a:latin typeface="+mn-ea"/>
                          <a:ea typeface="+mn-ea"/>
                        </a:rPr>
                        <a:t> </a:t>
                      </a:r>
                      <a:r>
                        <a:rPr lang="en-US" altLang="ja-JP" sz="1200" b="0" i="0" u="none" strike="noStrike" dirty="0">
                          <a:effectLst/>
                          <a:latin typeface="+mn-ea"/>
                          <a:ea typeface="+mn-ea"/>
                        </a:rPr>
                        <a:t>P &lt; .0001)</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extLst>
                  <a:ext uri="{0D108BD9-81ED-4DB2-BD59-A6C34878D82A}">
                    <a16:rowId xmlns:a16="http://schemas.microsoft.com/office/drawing/2014/main" val="3371686941"/>
                  </a:ext>
                </a:extLst>
              </a:tr>
              <a:tr h="244682">
                <a:tc>
                  <a:txBody>
                    <a:bodyPr/>
                    <a:lstStyle/>
                    <a:p>
                      <a:pPr algn="l" fontAlgn="t"/>
                      <a:r>
                        <a:rPr lang="en-US" sz="1100" b="0" i="0" u="none" strike="noStrike" dirty="0">
                          <a:effectLst/>
                          <a:latin typeface="+mn-ea"/>
                          <a:ea typeface="+mn-ea"/>
                        </a:rPr>
                        <a:t>Smets, 2012 (</a:t>
                      </a:r>
                      <a:r>
                        <a:rPr lang="ja-JP" altLang="en-US" sz="1100" b="0" i="0" u="none" strike="noStrike" dirty="0">
                          <a:effectLst/>
                          <a:latin typeface="+mn-ea"/>
                          <a:ea typeface="+mn-ea"/>
                        </a:rPr>
                        <a:t>蘭</a:t>
                      </a:r>
                      <a:r>
                        <a:rPr lang="en-US" sz="1100" b="0" i="0" u="none" strike="noStrike" dirty="0">
                          <a:effectLst/>
                          <a:latin typeface="+mn-ea"/>
                          <a:ea typeface="+mn-ea"/>
                        </a:rPr>
                        <a:t>)</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食道がん患者</a:t>
                      </a:r>
                      <a:r>
                        <a:rPr lang="en-US" altLang="ja-JP" sz="1200" b="0" i="0" u="none" strike="noStrike" dirty="0">
                          <a:effectLst/>
                          <a:latin typeface="+mn-ea"/>
                          <a:ea typeface="+mn-ea"/>
                        </a:rPr>
                        <a:t>30</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en-US" altLang="ja-JP" sz="1200" b="1" i="0" u="none" strike="noStrike" dirty="0">
                          <a:effectLst/>
                          <a:latin typeface="+mn-ea"/>
                          <a:ea typeface="+mn-ea"/>
                        </a:rPr>
                        <a:t>QPL</a:t>
                      </a:r>
                      <a:r>
                        <a:rPr lang="ja-JP" altLang="en-US" sz="1200" b="1" i="0" u="none" strike="noStrike" dirty="0">
                          <a:effectLst/>
                          <a:latin typeface="+mn-ea"/>
                          <a:ea typeface="+mn-ea"/>
                        </a:rPr>
                        <a:t>質問数</a:t>
                      </a:r>
                      <a:r>
                        <a:rPr lang="ja-JP" altLang="en-US" sz="1200" b="0" i="0" u="none" strike="noStrike" dirty="0">
                          <a:solidFill>
                            <a:srgbClr val="FF0000"/>
                          </a:solidFill>
                          <a:effectLst/>
                          <a:latin typeface="+mn-ea"/>
                          <a:ea typeface="+mn-ea"/>
                        </a:rPr>
                        <a:t>↑</a:t>
                      </a:r>
                      <a:r>
                        <a:rPr lang="ja-JP" altLang="en-US" sz="1200" b="1" i="0" u="none" strike="noStrike" dirty="0">
                          <a:effectLst/>
                          <a:latin typeface="+mn-ea"/>
                          <a:ea typeface="+mn-ea"/>
                        </a:rPr>
                        <a:t> </a:t>
                      </a:r>
                      <a:r>
                        <a:rPr lang="en-US" altLang="ja-JP" sz="1200" b="0" i="0" u="none" strike="noStrike" dirty="0">
                          <a:effectLst/>
                          <a:latin typeface="+mn-ea"/>
                          <a:ea typeface="+mn-ea"/>
                        </a:rPr>
                        <a:t>(</a:t>
                      </a:r>
                      <a:r>
                        <a:rPr lang="ja-JP" altLang="en-US" sz="1200" b="0" i="0" u="none" strike="noStrike" dirty="0">
                          <a:effectLst/>
                          <a:latin typeface="+mn-ea"/>
                          <a:ea typeface="+mn-ea"/>
                        </a:rPr>
                        <a:t>中央値</a:t>
                      </a:r>
                      <a:r>
                        <a:rPr lang="en-US" altLang="ja-JP" sz="1200" b="0" i="0" u="none" strike="noStrike" dirty="0">
                          <a:effectLst/>
                          <a:latin typeface="+mn-ea"/>
                          <a:ea typeface="+mn-ea"/>
                        </a:rPr>
                        <a:t> 12 vs 8, </a:t>
                      </a:r>
                      <a:r>
                        <a:rPr lang="en-US" altLang="ja-JP" sz="1200" b="0" i="0" u="none" strike="noStrike" dirty="0">
                          <a:solidFill>
                            <a:schemeClr val="tx1"/>
                          </a:solidFill>
                          <a:effectLst/>
                          <a:latin typeface="+mn-ea"/>
                          <a:ea typeface="+mn-ea"/>
                        </a:rPr>
                        <a:t>P &lt; .001</a:t>
                      </a:r>
                      <a:r>
                        <a:rPr lang="en-US" altLang="ja-JP" sz="1200" b="0" i="0" u="none" strike="noStrike" dirty="0">
                          <a:effectLst/>
                          <a:latin typeface="+mn-ea"/>
                          <a:ea typeface="+mn-ea"/>
                        </a:rPr>
                        <a:t>)</a:t>
                      </a:r>
                      <a:endParaRPr lang="ja-JP" altLang="en-US" sz="1200" b="0" i="0" u="none" strike="noStrike" dirty="0">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extLst>
                  <a:ext uri="{0D108BD9-81ED-4DB2-BD59-A6C34878D82A}">
                    <a16:rowId xmlns:a16="http://schemas.microsoft.com/office/drawing/2014/main" val="116050824"/>
                  </a:ext>
                </a:extLst>
              </a:tr>
              <a:tr h="244682">
                <a:tc>
                  <a:txBody>
                    <a:bodyPr/>
                    <a:lstStyle/>
                    <a:p>
                      <a:pPr algn="l" fontAlgn="t"/>
                      <a:r>
                        <a:rPr lang="fr-FR" sz="1100" b="0" i="0" u="none" strike="noStrike" dirty="0" err="1">
                          <a:effectLst/>
                          <a:latin typeface="+mn-ea"/>
                          <a:ea typeface="+mn-ea"/>
                        </a:rPr>
                        <a:t>Bouleuc</a:t>
                      </a:r>
                      <a:r>
                        <a:rPr lang="fr-FR" sz="1100" b="0" i="0" u="none" strike="noStrike" dirty="0">
                          <a:effectLst/>
                          <a:latin typeface="+mn-ea"/>
                          <a:ea typeface="+mn-ea"/>
                        </a:rPr>
                        <a:t>, 2021 (</a:t>
                      </a:r>
                      <a:r>
                        <a:rPr lang="ja-JP" altLang="en-US" sz="1100" b="0" i="0" u="none" strike="noStrike" dirty="0">
                          <a:effectLst/>
                          <a:latin typeface="+mn-ea"/>
                          <a:ea typeface="+mn-ea"/>
                        </a:rPr>
                        <a:t>仏</a:t>
                      </a:r>
                      <a:r>
                        <a:rPr lang="en-US" altLang="ja-JP" sz="1100" b="0" i="0" u="none" strike="noStrike" dirty="0">
                          <a:effectLst/>
                          <a:latin typeface="+mn-ea"/>
                          <a:ea typeface="+mn-ea"/>
                        </a:rPr>
                        <a:t>)</a:t>
                      </a:r>
                      <a:endParaRPr lang="fr-FR" sz="1100" b="0" i="0" u="none" strike="noStrike" dirty="0">
                        <a:effectLst/>
                        <a:latin typeface="+mn-ea"/>
                        <a:ea typeface="+mn-ea"/>
                      </a:endParaRP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進行がん患者</a:t>
                      </a:r>
                      <a:r>
                        <a:rPr lang="en-US" altLang="ja-JP" sz="1200" b="0" i="0" u="none" strike="noStrike" dirty="0">
                          <a:effectLst/>
                          <a:latin typeface="+mn-ea"/>
                          <a:ea typeface="+mn-ea"/>
                        </a:rPr>
                        <a:t>142</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en-US" altLang="ja-JP" sz="1200" b="1" i="0" u="none" strike="noStrike" dirty="0">
                          <a:effectLst/>
                          <a:latin typeface="+mn-ea"/>
                          <a:ea typeface="+mn-ea"/>
                        </a:rPr>
                        <a:t>QPL</a:t>
                      </a:r>
                      <a:r>
                        <a:rPr lang="ja-JP" altLang="en-US" sz="1200" b="1" i="0" u="none" strike="noStrike" dirty="0">
                          <a:effectLst/>
                          <a:latin typeface="+mn-ea"/>
                          <a:ea typeface="+mn-ea"/>
                        </a:rPr>
                        <a:t>質問数</a:t>
                      </a:r>
                      <a:r>
                        <a:rPr lang="ja-JP" altLang="en-US" sz="1200" b="0" i="0" u="none" strike="noStrike" dirty="0">
                          <a:solidFill>
                            <a:srgbClr val="FF0000"/>
                          </a:solidFill>
                          <a:effectLst/>
                          <a:latin typeface="+mn-ea"/>
                          <a:ea typeface="+mn-ea"/>
                        </a:rPr>
                        <a:t>↑</a:t>
                      </a:r>
                      <a:r>
                        <a:rPr lang="ja-JP" altLang="en-US" sz="1200" b="0" i="0" u="none" strike="noStrike" dirty="0">
                          <a:effectLst/>
                          <a:latin typeface="+mn-ea"/>
                          <a:ea typeface="+mn-ea"/>
                        </a:rPr>
                        <a:t>（平均</a:t>
                      </a:r>
                      <a:r>
                        <a:rPr lang="en-US" altLang="ja-JP" sz="1200" b="0" i="0" u="none" strike="noStrike" dirty="0">
                          <a:effectLst/>
                          <a:latin typeface="+mn-ea"/>
                          <a:ea typeface="+mn-ea"/>
                        </a:rPr>
                        <a:t>21.8 vs 18.2,</a:t>
                      </a:r>
                      <a:r>
                        <a:rPr lang="ja-JP" altLang="en-US" sz="1200" b="0" i="0" u="none" strike="noStrike" dirty="0">
                          <a:effectLst/>
                          <a:latin typeface="+mn-ea"/>
                          <a:ea typeface="+mn-ea"/>
                        </a:rPr>
                        <a:t> </a:t>
                      </a:r>
                      <a:r>
                        <a:rPr lang="en-US" altLang="ja-JP" sz="1200" b="0" i="0" u="none" strike="noStrike" dirty="0">
                          <a:effectLst/>
                          <a:latin typeface="+mn-ea"/>
                          <a:ea typeface="+mn-ea"/>
                        </a:rPr>
                        <a:t>P = 0.03</a:t>
                      </a:r>
                      <a:r>
                        <a:rPr lang="ja-JP" altLang="en-US" sz="1200" b="0" i="0" u="none" strike="noStrike" dirty="0">
                          <a:effectLst/>
                          <a:latin typeface="+mn-ea"/>
                          <a:ea typeface="+mn-ea"/>
                        </a:rPr>
                        <a:t>）</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extLst>
                  <a:ext uri="{0D108BD9-81ED-4DB2-BD59-A6C34878D82A}">
                    <a16:rowId xmlns:a16="http://schemas.microsoft.com/office/drawing/2014/main" val="2353544534"/>
                  </a:ext>
                </a:extLst>
              </a:tr>
              <a:tr h="244682">
                <a:tc>
                  <a:txBody>
                    <a:bodyPr/>
                    <a:lstStyle/>
                    <a:p>
                      <a:pPr algn="l" fontAlgn="t"/>
                      <a:r>
                        <a:rPr lang="en-US" sz="1100" b="0" i="0" u="none" strike="noStrike" dirty="0">
                          <a:effectLst/>
                          <a:latin typeface="+mn-ea"/>
                          <a:ea typeface="+mn-ea"/>
                        </a:rPr>
                        <a:t>Davison, 1997 (</a:t>
                      </a:r>
                      <a:r>
                        <a:rPr lang="ja-JP" altLang="en-US" sz="1100" b="0" i="0" u="none" strike="noStrike" dirty="0">
                          <a:effectLst/>
                          <a:latin typeface="+mn-ea"/>
                          <a:ea typeface="+mn-ea"/>
                        </a:rPr>
                        <a:t>加</a:t>
                      </a:r>
                      <a:r>
                        <a:rPr lang="en-US" sz="1100" b="0" i="0" u="none" strike="noStrike" dirty="0">
                          <a:effectLst/>
                          <a:latin typeface="+mn-ea"/>
                          <a:ea typeface="+mn-ea"/>
                        </a:rPr>
                        <a:t>)</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a:effectLst/>
                          <a:latin typeface="+mn-ea"/>
                          <a:ea typeface="+mn-ea"/>
                        </a:rPr>
                        <a:t>前立腺がん患者</a:t>
                      </a:r>
                      <a:r>
                        <a:rPr lang="en-US" altLang="ja-JP" sz="1200" b="0" i="0" u="none" strike="noStrike">
                          <a:effectLst/>
                          <a:latin typeface="+mn-ea"/>
                          <a:ea typeface="+mn-ea"/>
                        </a:rPr>
                        <a:t>60</a:t>
                      </a:r>
                      <a:r>
                        <a:rPr lang="ja-JP" altLang="en-US" sz="1200" b="0" i="0" u="none" strike="noStrike">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1" i="0" u="none" strike="noStrike" dirty="0">
                          <a:effectLst/>
                          <a:latin typeface="+mn-ea"/>
                          <a:ea typeface="+mn-ea"/>
                        </a:rPr>
                        <a:t>治療の意思決定</a:t>
                      </a:r>
                      <a:r>
                        <a:rPr lang="ja-JP" altLang="en-US" sz="1200" b="0" i="0" u="none" strike="noStrike" dirty="0">
                          <a:effectLst/>
                          <a:latin typeface="+mn-ea"/>
                          <a:ea typeface="+mn-ea"/>
                        </a:rPr>
                        <a:t>により</a:t>
                      </a:r>
                      <a:r>
                        <a:rPr lang="ja-JP" altLang="en-US" sz="1200" b="1" i="0" u="none" strike="noStrike" dirty="0">
                          <a:effectLst/>
                          <a:latin typeface="+mn-ea"/>
                          <a:ea typeface="+mn-ea"/>
                        </a:rPr>
                        <a:t>積極的な役割</a:t>
                      </a:r>
                      <a:r>
                        <a:rPr lang="ja-JP" altLang="en-US" sz="1200" b="0" i="0" u="none" strike="noStrike" dirty="0">
                          <a:effectLst/>
                          <a:latin typeface="+mn-ea"/>
                          <a:ea typeface="+mn-ea"/>
                        </a:rPr>
                        <a:t>を担う</a:t>
                      </a:r>
                      <a:r>
                        <a:rPr lang="ja-JP" altLang="en-US" sz="1200" b="0" i="0" u="none" strike="noStrike" dirty="0">
                          <a:solidFill>
                            <a:srgbClr val="FF0000"/>
                          </a:solidFill>
                          <a:effectLst/>
                          <a:latin typeface="+mn-ea"/>
                          <a:ea typeface="+mn-ea"/>
                        </a:rPr>
                        <a:t>↑</a:t>
                      </a:r>
                      <a:r>
                        <a:rPr lang="ja-JP" altLang="en-US" sz="1200" b="0" i="0" u="none" strike="noStrike" dirty="0">
                          <a:effectLst/>
                          <a:latin typeface="+mn-ea"/>
                          <a:ea typeface="+mn-ea"/>
                        </a:rPr>
                        <a:t>（</a:t>
                      </a:r>
                      <a:r>
                        <a:rPr lang="en-US" altLang="ja-JP" sz="1200" b="0" i="0" u="none" strike="noStrike" dirty="0">
                          <a:effectLst/>
                          <a:latin typeface="+mn-ea"/>
                          <a:ea typeface="+mn-ea"/>
                        </a:rPr>
                        <a:t>P &lt; .001</a:t>
                      </a:r>
                      <a:r>
                        <a:rPr lang="ja-JP" altLang="en-US" sz="1200" b="0" i="0" u="none" strike="noStrike" dirty="0">
                          <a:effectLst/>
                          <a:latin typeface="+mn-ea"/>
                          <a:ea typeface="+mn-ea"/>
                        </a:rPr>
                        <a:t>）</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extLst>
                  <a:ext uri="{0D108BD9-81ED-4DB2-BD59-A6C34878D82A}">
                    <a16:rowId xmlns:a16="http://schemas.microsoft.com/office/drawing/2014/main" val="1387248817"/>
                  </a:ext>
                </a:extLst>
              </a:tr>
              <a:tr h="244682">
                <a:tc>
                  <a:txBody>
                    <a:bodyPr/>
                    <a:lstStyle/>
                    <a:p>
                      <a:pPr algn="l" fontAlgn="t"/>
                      <a:r>
                        <a:rPr lang="en-US" sz="1100" b="0" i="0" u="none" strike="noStrike" dirty="0" err="1">
                          <a:effectLst/>
                          <a:latin typeface="+mn-ea"/>
                          <a:ea typeface="+mn-ea"/>
                        </a:rPr>
                        <a:t>Zetzl</a:t>
                      </a:r>
                      <a:r>
                        <a:rPr lang="en-US" sz="1100" b="0" i="0" u="none" strike="noStrike" dirty="0">
                          <a:effectLst/>
                          <a:latin typeface="+mn-ea"/>
                          <a:ea typeface="+mn-ea"/>
                        </a:rPr>
                        <a:t>,  2020 (</a:t>
                      </a:r>
                      <a:r>
                        <a:rPr lang="ja-JP" altLang="en-US" sz="1100" b="0" i="0" u="none" strike="noStrike" dirty="0">
                          <a:effectLst/>
                          <a:latin typeface="+mn-ea"/>
                          <a:ea typeface="+mn-ea"/>
                        </a:rPr>
                        <a:t>独</a:t>
                      </a:r>
                      <a:r>
                        <a:rPr lang="en-US" sz="1100" b="0" i="0" u="none" strike="noStrike" dirty="0">
                          <a:effectLst/>
                          <a:latin typeface="+mn-ea"/>
                          <a:ea typeface="+mn-ea"/>
                        </a:rPr>
                        <a:t>)</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放射線医の初回診察を受ける</a:t>
                      </a:r>
                      <a:r>
                        <a:rPr lang="en-US" altLang="ja-JP" sz="1200" b="0" i="0" u="none" strike="noStrike" dirty="0">
                          <a:effectLst/>
                          <a:latin typeface="+mn-ea"/>
                          <a:ea typeface="+mn-ea"/>
                        </a:rPr>
                        <a:t>313</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患者の相互作用的</a:t>
                      </a:r>
                      <a:r>
                        <a:rPr lang="ja-JP" altLang="en-US" sz="1200" b="1" i="0" u="none" strike="noStrike" dirty="0">
                          <a:effectLst/>
                          <a:latin typeface="+mn-ea"/>
                          <a:ea typeface="+mn-ea"/>
                        </a:rPr>
                        <a:t>エンパワーメントスコア改善</a:t>
                      </a:r>
                      <a:r>
                        <a:rPr lang="ja-JP" altLang="en-US" sz="1200" b="0" i="0" u="none" strike="noStrike" dirty="0">
                          <a:solidFill>
                            <a:srgbClr val="FF0000"/>
                          </a:solidFill>
                          <a:effectLst/>
                          <a:latin typeface="+mn-ea"/>
                          <a:ea typeface="+mn-ea"/>
                        </a:rPr>
                        <a:t>↑</a:t>
                      </a:r>
                      <a:r>
                        <a:rPr lang="ja-JP" altLang="en-US" sz="1200" b="0" i="0" u="none" strike="noStrike" dirty="0">
                          <a:effectLst/>
                          <a:latin typeface="+mn-ea"/>
                          <a:ea typeface="+mn-ea"/>
                        </a:rPr>
                        <a:t>（</a:t>
                      </a:r>
                      <a:r>
                        <a:rPr lang="en-US" altLang="ja-JP" sz="1200" b="0" i="0" u="none" strike="noStrike" dirty="0">
                          <a:effectLst/>
                          <a:latin typeface="+mn-ea"/>
                          <a:ea typeface="+mn-ea"/>
                        </a:rPr>
                        <a:t>d =</a:t>
                      </a:r>
                      <a:r>
                        <a:rPr lang="ja-JP" altLang="en-US" sz="1200" b="0" i="0" u="none" strike="noStrike" dirty="0">
                          <a:effectLst/>
                          <a:latin typeface="+mn-ea"/>
                          <a:ea typeface="+mn-ea"/>
                        </a:rPr>
                        <a:t> </a:t>
                      </a:r>
                      <a:r>
                        <a:rPr lang="en-US" altLang="ja-JP" sz="1200" b="0" i="0" u="none" strike="noStrike" dirty="0">
                          <a:effectLst/>
                          <a:latin typeface="+mn-ea"/>
                          <a:ea typeface="+mn-ea"/>
                        </a:rPr>
                        <a:t>0.29, P = .007</a:t>
                      </a:r>
                      <a:r>
                        <a:rPr lang="ja-JP" altLang="en-US" sz="1200" b="0" i="0" u="none" strike="noStrike" dirty="0">
                          <a:effectLst/>
                          <a:latin typeface="+mn-ea"/>
                          <a:ea typeface="+mn-ea"/>
                        </a:rPr>
                        <a:t>）</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extLst>
                  <a:ext uri="{0D108BD9-81ED-4DB2-BD59-A6C34878D82A}">
                    <a16:rowId xmlns:a16="http://schemas.microsoft.com/office/drawing/2014/main" val="2345356063"/>
                  </a:ext>
                </a:extLst>
              </a:tr>
              <a:tr h="244682">
                <a:tc>
                  <a:txBody>
                    <a:bodyPr/>
                    <a:lstStyle/>
                    <a:p>
                      <a:pPr algn="l" fontAlgn="t"/>
                      <a:r>
                        <a:rPr lang="en-US" sz="1100" b="0" i="0" u="none" strike="noStrike" dirty="0">
                          <a:effectLst/>
                          <a:latin typeface="+mn-ea"/>
                          <a:ea typeface="+mn-ea"/>
                        </a:rPr>
                        <a:t>Arthur, 2023</a:t>
                      </a:r>
                      <a:r>
                        <a:rPr lang="en-US" altLang="ja-JP" sz="1100" b="0" i="0" u="none" strike="noStrike" dirty="0">
                          <a:effectLst/>
                          <a:latin typeface="+mn-ea"/>
                          <a:ea typeface="+mn-ea"/>
                        </a:rPr>
                        <a:t> (</a:t>
                      </a:r>
                      <a:r>
                        <a:rPr lang="ja-JP" altLang="en-US" sz="1100" b="0" i="0" u="none" strike="noStrike" dirty="0">
                          <a:effectLst/>
                          <a:latin typeface="+mn-ea"/>
                          <a:ea typeface="+mn-ea"/>
                        </a:rPr>
                        <a:t>米</a:t>
                      </a:r>
                      <a:r>
                        <a:rPr lang="en-US" altLang="ja-JP" sz="1100" b="0" i="0" u="none" strike="noStrike" dirty="0">
                          <a:effectLst/>
                          <a:latin typeface="+mn-ea"/>
                          <a:ea typeface="+mn-ea"/>
                        </a:rPr>
                        <a:t>)</a:t>
                      </a:r>
                      <a:endParaRPr lang="en-US" sz="1100" b="0" i="0" u="none" strike="noStrike" dirty="0">
                        <a:effectLst/>
                        <a:latin typeface="+mn-ea"/>
                        <a:ea typeface="+mn-ea"/>
                      </a:endParaRP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進行がん患者</a:t>
                      </a:r>
                      <a:r>
                        <a:rPr lang="en-US" altLang="ja-JP" sz="1200" b="0" i="0" u="none" strike="noStrike" dirty="0">
                          <a:effectLst/>
                          <a:latin typeface="+mn-ea"/>
                          <a:ea typeface="+mn-ea"/>
                        </a:rPr>
                        <a:t>130</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en-US" altLang="ja-JP" sz="1200" b="0" i="0" u="none" strike="noStrike" dirty="0">
                          <a:effectLst/>
                          <a:latin typeface="+mn-ea"/>
                          <a:ea typeface="+mn-ea"/>
                        </a:rPr>
                        <a:t>QPL</a:t>
                      </a:r>
                      <a:r>
                        <a:rPr lang="ja-JP" altLang="en-US" sz="1200" b="0" i="0" u="none" strike="noStrike" dirty="0">
                          <a:effectLst/>
                          <a:latin typeface="+mn-ea"/>
                          <a:ea typeface="+mn-ea"/>
                        </a:rPr>
                        <a:t>有用性（平均有用性スコア、</a:t>
                      </a:r>
                      <a:r>
                        <a:rPr lang="en-US" altLang="ja-JP" sz="1200" b="0" i="0" u="none" strike="noStrike" dirty="0">
                          <a:effectLst/>
                          <a:latin typeface="+mn-ea"/>
                          <a:ea typeface="+mn-ea"/>
                        </a:rPr>
                        <a:t>7.2</a:t>
                      </a:r>
                      <a:r>
                        <a:rPr lang="ja-JP" altLang="en-US" sz="1200" b="0" i="0" u="none" strike="noStrike" dirty="0">
                          <a:effectLst/>
                          <a:latin typeface="+mn-ea"/>
                          <a:ea typeface="+mn-ea"/>
                        </a:rPr>
                        <a:t> </a:t>
                      </a:r>
                      <a:r>
                        <a:rPr lang="en-US" altLang="ja-JP" sz="1200" b="0" i="0" u="none" strike="noStrike" dirty="0">
                          <a:effectLst/>
                          <a:latin typeface="+mn-ea"/>
                          <a:ea typeface="+mn-ea"/>
                        </a:rPr>
                        <a:t>vs 7.1</a:t>
                      </a:r>
                      <a:r>
                        <a:rPr lang="ja-JP" altLang="en-US" sz="1200" b="0" i="0" u="none" strike="noStrike" dirty="0">
                          <a:effectLst/>
                          <a:latin typeface="+mn-ea"/>
                          <a:ea typeface="+mn-ea"/>
                        </a:rPr>
                        <a:t>）</a:t>
                      </a:r>
                      <a:r>
                        <a:rPr lang="en-US" altLang="ja-JP" sz="1200" b="0" i="0" u="none" strike="noStrike" dirty="0">
                          <a:effectLst/>
                          <a:latin typeface="+mn-ea"/>
                          <a:ea typeface="+mn-ea"/>
                        </a:rPr>
                        <a:t>NS (not significant)</a:t>
                      </a:r>
                      <a:endParaRPr lang="ja-JP" altLang="en-US" sz="1200" b="0" i="0" u="none" strike="noStrike" dirty="0">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505373025"/>
                  </a:ext>
                </a:extLst>
              </a:tr>
              <a:tr h="244682">
                <a:tc>
                  <a:txBody>
                    <a:bodyPr/>
                    <a:lstStyle/>
                    <a:p>
                      <a:pPr algn="l" fontAlgn="t"/>
                      <a:r>
                        <a:rPr lang="en-US" sz="1100" b="0" i="0" u="none" strike="noStrike" dirty="0">
                          <a:effectLst/>
                          <a:latin typeface="+mn-ea"/>
                          <a:ea typeface="+mn-ea"/>
                        </a:rPr>
                        <a:t>Walczak, 2017</a:t>
                      </a:r>
                      <a:r>
                        <a:rPr lang="en-US" altLang="ja-JP" sz="1100" b="0" i="0" u="none" strike="noStrike" dirty="0">
                          <a:effectLst/>
                          <a:latin typeface="+mn-ea"/>
                          <a:ea typeface="+mn-ea"/>
                        </a:rPr>
                        <a:t> (</a:t>
                      </a:r>
                      <a:r>
                        <a:rPr lang="ja-JP" altLang="en-US" sz="1100" b="0" i="0" u="none" strike="noStrike" dirty="0">
                          <a:effectLst/>
                          <a:latin typeface="+mn-ea"/>
                          <a:ea typeface="+mn-ea"/>
                        </a:rPr>
                        <a:t>豪</a:t>
                      </a:r>
                      <a:r>
                        <a:rPr lang="en-US" altLang="ja-JP" sz="1100" b="0" i="0" u="none" strike="noStrike" dirty="0">
                          <a:effectLst/>
                          <a:latin typeface="+mn-ea"/>
                          <a:ea typeface="+mn-ea"/>
                        </a:rPr>
                        <a:t>)</a:t>
                      </a:r>
                      <a:r>
                        <a:rPr lang="en-US" sz="1100" b="0" i="0" u="none" strike="noStrike" dirty="0">
                          <a:effectLst/>
                          <a:latin typeface="+mn-ea"/>
                          <a:ea typeface="+mn-ea"/>
                        </a:rPr>
                        <a:t> </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a:effectLst/>
                          <a:latin typeface="+mn-ea"/>
                          <a:ea typeface="+mn-ea"/>
                        </a:rPr>
                        <a:t>進行難治性がん患者</a:t>
                      </a:r>
                      <a:r>
                        <a:rPr lang="en-US" altLang="ja-JP" sz="1200" b="0" i="0" u="none" strike="noStrike">
                          <a:effectLst/>
                          <a:latin typeface="+mn-ea"/>
                          <a:ea typeface="+mn-ea"/>
                        </a:rPr>
                        <a:t>110</a:t>
                      </a:r>
                      <a:r>
                        <a:rPr lang="ja-JP" altLang="en-US" sz="1200" b="0" i="0" u="none" strike="noStrike">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en-US" altLang="ja-JP" sz="1200" b="0" i="0" u="none" strike="noStrike" dirty="0">
                          <a:effectLst/>
                          <a:latin typeface="+mn-ea"/>
                          <a:ea typeface="+mn-ea"/>
                        </a:rPr>
                        <a:t>QPL</a:t>
                      </a:r>
                      <a:r>
                        <a:rPr lang="ja-JP" altLang="en-US" sz="1200" b="0" i="0" u="none" strike="noStrike" dirty="0">
                          <a:effectLst/>
                          <a:latin typeface="+mn-ea"/>
                          <a:ea typeface="+mn-ea"/>
                        </a:rPr>
                        <a:t>質問数（全患者：</a:t>
                      </a:r>
                      <a:r>
                        <a:rPr lang="en-US" altLang="ja-JP" sz="1200" b="0" i="0" u="none" strike="noStrike" dirty="0">
                          <a:effectLst/>
                          <a:latin typeface="+mn-ea"/>
                          <a:ea typeface="+mn-ea"/>
                        </a:rPr>
                        <a:t>6.7</a:t>
                      </a:r>
                      <a:r>
                        <a:rPr lang="ja-JP" altLang="en-US" sz="1200" b="0" i="0" u="none" strike="noStrike" dirty="0">
                          <a:effectLst/>
                          <a:latin typeface="+mn-ea"/>
                          <a:ea typeface="+mn-ea"/>
                        </a:rPr>
                        <a:t>　</a:t>
                      </a:r>
                      <a:r>
                        <a:rPr lang="en-US" altLang="ja-JP" sz="1200" b="0" i="0" u="none" strike="noStrike" dirty="0">
                          <a:effectLst/>
                          <a:latin typeface="+mn-ea"/>
                          <a:ea typeface="+mn-ea"/>
                        </a:rPr>
                        <a:t>CSP</a:t>
                      </a:r>
                      <a:r>
                        <a:rPr lang="ja-JP" altLang="en-US" sz="1200" b="0" i="0" u="none" strike="noStrike" dirty="0">
                          <a:effectLst/>
                          <a:latin typeface="+mn-ea"/>
                          <a:ea typeface="+mn-ea"/>
                        </a:rPr>
                        <a:t>：</a:t>
                      </a:r>
                      <a:r>
                        <a:rPr lang="en-US" altLang="ja-JP" sz="1200" b="0" i="0" u="none" strike="noStrike" dirty="0">
                          <a:effectLst/>
                          <a:latin typeface="+mn-ea"/>
                          <a:ea typeface="+mn-ea"/>
                        </a:rPr>
                        <a:t>6.3</a:t>
                      </a:r>
                      <a:r>
                        <a:rPr lang="ja-JP" altLang="en-US" sz="1200" b="0" i="0" u="none" strike="noStrike" dirty="0">
                          <a:effectLst/>
                          <a:latin typeface="+mn-ea"/>
                          <a:ea typeface="+mn-ea"/>
                        </a:rPr>
                        <a:t>）</a:t>
                      </a:r>
                      <a:r>
                        <a:rPr lang="en-US" altLang="ja-JP" sz="1200" b="0" i="0" u="none" strike="noStrike" dirty="0">
                          <a:effectLst/>
                          <a:latin typeface="+mn-ea"/>
                          <a:ea typeface="+mn-ea"/>
                        </a:rPr>
                        <a:t>NS</a:t>
                      </a:r>
                      <a:endParaRPr lang="ja-JP" altLang="en-US" sz="1200" b="0" i="0" u="none" strike="noStrike" dirty="0">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811597667"/>
                  </a:ext>
                </a:extLst>
              </a:tr>
              <a:tr h="244682">
                <a:tc>
                  <a:txBody>
                    <a:bodyPr/>
                    <a:lstStyle/>
                    <a:p>
                      <a:pPr algn="l" fontAlgn="t"/>
                      <a:r>
                        <a:rPr lang="en-US" sz="1100" b="0" i="0" u="none" strike="noStrike" dirty="0" err="1">
                          <a:effectLst/>
                          <a:latin typeface="+mn-ea"/>
                          <a:ea typeface="+mn-ea"/>
                        </a:rPr>
                        <a:t>Buizza</a:t>
                      </a:r>
                      <a:r>
                        <a:rPr lang="en-US" sz="1100" b="0" i="0" u="none" strike="noStrike" dirty="0">
                          <a:effectLst/>
                          <a:latin typeface="+mn-ea"/>
                          <a:ea typeface="+mn-ea"/>
                        </a:rPr>
                        <a:t>, 2021 (</a:t>
                      </a:r>
                      <a:r>
                        <a:rPr lang="ja-JP" altLang="en-US" sz="1100" b="0" i="0" u="none" strike="noStrike" dirty="0">
                          <a:effectLst/>
                          <a:latin typeface="+mn-ea"/>
                          <a:ea typeface="+mn-ea"/>
                        </a:rPr>
                        <a:t>伊</a:t>
                      </a:r>
                      <a:r>
                        <a:rPr lang="en-US" sz="1100" b="0" i="0" u="none" strike="noStrike" dirty="0">
                          <a:effectLst/>
                          <a:latin typeface="+mn-ea"/>
                          <a:ea typeface="+mn-ea"/>
                        </a:rPr>
                        <a:t>)</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早期乳がん患者</a:t>
                      </a:r>
                      <a:r>
                        <a:rPr lang="en-US" altLang="ja-JP" sz="1200" b="0" i="0" u="none" strike="noStrike" dirty="0">
                          <a:effectLst/>
                          <a:latin typeface="+mn-ea"/>
                          <a:ea typeface="+mn-ea"/>
                        </a:rPr>
                        <a:t>324</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en-US" altLang="ja-JP" sz="1200" b="0" i="0" u="none" strike="noStrike" dirty="0">
                          <a:solidFill>
                            <a:srgbClr val="000000"/>
                          </a:solidFill>
                          <a:effectLst/>
                          <a:latin typeface="+mn-ea"/>
                          <a:ea typeface="+mn-ea"/>
                        </a:rPr>
                        <a:t>QPL</a:t>
                      </a:r>
                      <a:r>
                        <a:rPr lang="ja-JP" altLang="en-US" sz="1200" b="0" i="0" u="none" strike="noStrike" dirty="0">
                          <a:solidFill>
                            <a:srgbClr val="000000"/>
                          </a:solidFill>
                          <a:effectLst/>
                          <a:latin typeface="+mn-ea"/>
                          <a:ea typeface="+mn-ea"/>
                        </a:rPr>
                        <a:t>質問数</a:t>
                      </a:r>
                      <a:r>
                        <a:rPr lang="ja-JP" altLang="en-US" sz="1200" b="0" i="0" u="none" strike="noStrike" dirty="0">
                          <a:effectLst/>
                          <a:latin typeface="+mn-ea"/>
                          <a:ea typeface="+mn-ea"/>
                        </a:rPr>
                        <a:t>（</a:t>
                      </a:r>
                      <a:r>
                        <a:rPr lang="en-US" altLang="ja-JP" sz="1200" b="0" i="0" u="none" strike="noStrike" dirty="0">
                          <a:solidFill>
                            <a:schemeClr val="tx1"/>
                          </a:solidFill>
                          <a:effectLst/>
                          <a:latin typeface="+mn-ea"/>
                          <a:ea typeface="+mn-ea"/>
                        </a:rPr>
                        <a:t>13.4</a:t>
                      </a:r>
                      <a:r>
                        <a:rPr lang="ja-JP" altLang="en-US" sz="1200" b="0" i="0" u="none" strike="noStrike" dirty="0">
                          <a:solidFill>
                            <a:schemeClr val="tx1"/>
                          </a:solidFill>
                          <a:effectLst/>
                          <a:latin typeface="+mn-ea"/>
                          <a:ea typeface="+mn-ea"/>
                        </a:rPr>
                        <a:t> </a:t>
                      </a:r>
                      <a:r>
                        <a:rPr lang="en-US" altLang="ja-JP" sz="1200" b="0" i="0" u="none" strike="noStrike" dirty="0">
                          <a:solidFill>
                            <a:schemeClr val="tx1"/>
                          </a:solidFill>
                          <a:effectLst/>
                          <a:latin typeface="+mn-ea"/>
                          <a:ea typeface="+mn-ea"/>
                        </a:rPr>
                        <a:t>vs 15.9</a:t>
                      </a:r>
                      <a:r>
                        <a:rPr lang="en-US" altLang="ja-JP" sz="1200" b="0" i="0" u="none" strike="noStrike" dirty="0">
                          <a:solidFill>
                            <a:srgbClr val="000000"/>
                          </a:solidFill>
                          <a:effectLst/>
                          <a:latin typeface="+mn-ea"/>
                          <a:ea typeface="+mn-ea"/>
                        </a:rPr>
                        <a:t>)</a:t>
                      </a:r>
                      <a:r>
                        <a:rPr lang="en-US" altLang="ja-JP" sz="1200" b="0" i="0" u="none" strike="noStrike" dirty="0">
                          <a:effectLst/>
                          <a:latin typeface="+mn-ea"/>
                          <a:ea typeface="+mn-ea"/>
                        </a:rPr>
                        <a:t> NS</a:t>
                      </a:r>
                      <a:endParaRPr lang="ja-JP" altLang="en-US" sz="1200" b="0" i="0" u="none" strike="noStrike" dirty="0">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21482041"/>
                  </a:ext>
                </a:extLst>
              </a:tr>
              <a:tr h="244682">
                <a:tc>
                  <a:txBody>
                    <a:bodyPr/>
                    <a:lstStyle/>
                    <a:p>
                      <a:pPr algn="l" fontAlgn="t"/>
                      <a:r>
                        <a:rPr lang="en-US" sz="1100" b="0" i="0" u="none" strike="noStrike" dirty="0" err="1">
                          <a:effectLst/>
                          <a:latin typeface="+mn-ea"/>
                          <a:ea typeface="+mn-ea"/>
                        </a:rPr>
                        <a:t>Butow</a:t>
                      </a:r>
                      <a:r>
                        <a:rPr lang="en-US" sz="1100" b="0" i="0" u="none" strike="noStrike" dirty="0">
                          <a:effectLst/>
                          <a:latin typeface="+mn-ea"/>
                          <a:ea typeface="+mn-ea"/>
                        </a:rPr>
                        <a:t>, 1994</a:t>
                      </a:r>
                      <a:r>
                        <a:rPr lang="en-US" altLang="ja-JP" sz="1100" b="0" i="0" u="none" strike="noStrike" dirty="0">
                          <a:effectLst/>
                          <a:latin typeface="+mn-ea"/>
                          <a:ea typeface="+mn-ea"/>
                        </a:rPr>
                        <a:t> (</a:t>
                      </a:r>
                      <a:r>
                        <a:rPr lang="ja-JP" altLang="en-US" sz="1100" b="0" i="0" u="none" strike="noStrike" dirty="0">
                          <a:effectLst/>
                          <a:latin typeface="+mn-ea"/>
                          <a:ea typeface="+mn-ea"/>
                        </a:rPr>
                        <a:t>豪</a:t>
                      </a:r>
                      <a:r>
                        <a:rPr lang="en-US" altLang="ja-JP" sz="1100" b="0" i="0" u="none" strike="noStrike" dirty="0">
                          <a:effectLst/>
                          <a:latin typeface="+mn-ea"/>
                          <a:ea typeface="+mn-ea"/>
                        </a:rPr>
                        <a:t>)</a:t>
                      </a:r>
                      <a:endParaRPr lang="en-US" sz="1100" b="0" i="0" u="none" strike="noStrike" dirty="0">
                        <a:effectLst/>
                        <a:latin typeface="+mn-ea"/>
                        <a:ea typeface="+mn-ea"/>
                      </a:endParaRP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がん患者</a:t>
                      </a:r>
                      <a:r>
                        <a:rPr lang="en-US" altLang="ja-JP" sz="1200" b="0" i="0" u="none" strike="noStrike" dirty="0">
                          <a:effectLst/>
                          <a:latin typeface="+mn-ea"/>
                          <a:ea typeface="+mn-ea"/>
                        </a:rPr>
                        <a:t>142</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患者の満足度、心理的適応 </a:t>
                      </a:r>
                      <a:r>
                        <a:rPr lang="en-US" altLang="ja-JP" sz="1200" b="0" i="0" u="none" strike="noStrike" dirty="0">
                          <a:effectLst/>
                          <a:latin typeface="+mn-ea"/>
                          <a:ea typeface="+mn-ea"/>
                        </a:rPr>
                        <a:t>NS</a:t>
                      </a:r>
                      <a:endParaRPr lang="ja-JP" altLang="en-US" sz="1200" b="0" i="0" u="none" strike="noStrike" dirty="0">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983531212"/>
                  </a:ext>
                </a:extLst>
              </a:tr>
              <a:tr h="244682">
                <a:tc>
                  <a:txBody>
                    <a:bodyPr/>
                    <a:lstStyle/>
                    <a:p>
                      <a:pPr algn="l" fontAlgn="t"/>
                      <a:r>
                        <a:rPr lang="en-US" sz="1100" b="0" i="0" u="none" strike="noStrike" dirty="0" err="1">
                          <a:effectLst/>
                          <a:latin typeface="+mn-ea"/>
                          <a:ea typeface="+mn-ea"/>
                        </a:rPr>
                        <a:t>Butow</a:t>
                      </a:r>
                      <a:r>
                        <a:rPr lang="en-US" sz="1100" b="0" i="0" u="none" strike="noStrike" dirty="0">
                          <a:effectLst/>
                          <a:latin typeface="+mn-ea"/>
                          <a:ea typeface="+mn-ea"/>
                        </a:rPr>
                        <a:t>, 2004</a:t>
                      </a:r>
                      <a:r>
                        <a:rPr lang="en-US" altLang="ja-JP" sz="1100" b="0" i="0" u="none" strike="noStrike" dirty="0">
                          <a:effectLst/>
                          <a:latin typeface="+mn-ea"/>
                          <a:ea typeface="+mn-ea"/>
                        </a:rPr>
                        <a:t> (</a:t>
                      </a:r>
                      <a:r>
                        <a:rPr lang="ja-JP" altLang="en-US" sz="1100" b="0" i="0" u="none" strike="noStrike" dirty="0">
                          <a:effectLst/>
                          <a:latin typeface="+mn-ea"/>
                          <a:ea typeface="+mn-ea"/>
                        </a:rPr>
                        <a:t>豪</a:t>
                      </a:r>
                      <a:r>
                        <a:rPr lang="en-US" altLang="ja-JP" sz="1100" b="0" i="0" u="none" strike="noStrike" dirty="0">
                          <a:effectLst/>
                          <a:latin typeface="+mn-ea"/>
                          <a:ea typeface="+mn-ea"/>
                        </a:rPr>
                        <a:t>)</a:t>
                      </a:r>
                      <a:endParaRPr lang="en-US" sz="1100" b="0" i="0" u="none" strike="noStrike" dirty="0">
                        <a:effectLst/>
                        <a:latin typeface="+mn-ea"/>
                        <a:ea typeface="+mn-ea"/>
                      </a:endParaRP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がん患者</a:t>
                      </a:r>
                      <a:r>
                        <a:rPr lang="en-US" altLang="ja-JP" sz="1200" b="0" i="0" u="none" strike="noStrike" dirty="0">
                          <a:effectLst/>
                          <a:latin typeface="+mn-ea"/>
                          <a:ea typeface="+mn-ea"/>
                        </a:rPr>
                        <a:t>164</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意思決定の満足</a:t>
                      </a:r>
                      <a:r>
                        <a:rPr lang="ja-JP" altLang="en-US" sz="1200" b="0" i="0" u="none" strike="noStrike" dirty="0">
                          <a:solidFill>
                            <a:schemeClr val="tx1"/>
                          </a:solidFill>
                          <a:effectLst/>
                          <a:latin typeface="+mn-ea"/>
                          <a:ea typeface="+mn-ea"/>
                        </a:rPr>
                        <a:t>割合（</a:t>
                      </a:r>
                      <a:r>
                        <a:rPr lang="en-US" altLang="ja-JP" sz="1200" b="0" i="0" u="none" strike="noStrike" dirty="0">
                          <a:solidFill>
                            <a:schemeClr val="tx1"/>
                          </a:solidFill>
                          <a:effectLst/>
                          <a:latin typeface="+mn-ea"/>
                          <a:ea typeface="+mn-ea"/>
                        </a:rPr>
                        <a:t>22</a:t>
                      </a:r>
                      <a:r>
                        <a:rPr lang="ja-JP" altLang="en-US" sz="1200" b="0" i="0" u="none" strike="noStrike" dirty="0">
                          <a:solidFill>
                            <a:schemeClr val="tx1"/>
                          </a:solidFill>
                          <a:effectLst/>
                          <a:latin typeface="+mn-ea"/>
                          <a:ea typeface="+mn-ea"/>
                        </a:rPr>
                        <a:t>％ </a:t>
                      </a:r>
                      <a:r>
                        <a:rPr lang="en-US" altLang="ja-JP" sz="1200" b="0" i="0" u="none" strike="noStrike" dirty="0">
                          <a:solidFill>
                            <a:schemeClr val="tx1"/>
                          </a:solidFill>
                          <a:effectLst/>
                          <a:latin typeface="+mn-ea"/>
                          <a:ea typeface="+mn-ea"/>
                        </a:rPr>
                        <a:t>vs 35%)</a:t>
                      </a:r>
                      <a:r>
                        <a:rPr lang="en-US" altLang="ja-JP" sz="1200" b="0" i="0" u="none" strike="noStrike" dirty="0">
                          <a:effectLst/>
                          <a:latin typeface="+mn-ea"/>
                          <a:ea typeface="+mn-ea"/>
                        </a:rPr>
                        <a:t> NS</a:t>
                      </a:r>
                      <a:endParaRPr lang="en-US" altLang="ja-JP" sz="1200" b="0" i="0" u="none" strike="noStrike" dirty="0">
                        <a:solidFill>
                          <a:schemeClr val="tx1"/>
                        </a:solidFill>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51443313"/>
                  </a:ext>
                </a:extLst>
              </a:tr>
              <a:tr h="244682">
                <a:tc>
                  <a:txBody>
                    <a:bodyPr/>
                    <a:lstStyle/>
                    <a:p>
                      <a:pPr algn="l" fontAlgn="t"/>
                      <a:r>
                        <a:rPr lang="en-US" sz="1100" b="0" i="0" u="none" strike="noStrike" dirty="0">
                          <a:effectLst/>
                          <a:latin typeface="+mn-ea"/>
                          <a:ea typeface="+mn-ea"/>
                        </a:rPr>
                        <a:t>Tattersall, 2017</a:t>
                      </a:r>
                      <a:r>
                        <a:rPr lang="en-US" altLang="ja-JP" sz="1100" b="0" i="0" u="none" strike="noStrike" dirty="0">
                          <a:effectLst/>
                          <a:latin typeface="+mn-ea"/>
                          <a:ea typeface="+mn-ea"/>
                        </a:rPr>
                        <a:t> (</a:t>
                      </a:r>
                      <a:r>
                        <a:rPr lang="ja-JP" altLang="en-US" sz="1100" b="0" i="0" u="none" strike="noStrike" dirty="0">
                          <a:effectLst/>
                          <a:latin typeface="+mn-ea"/>
                          <a:ea typeface="+mn-ea"/>
                        </a:rPr>
                        <a:t>豪</a:t>
                      </a:r>
                      <a:r>
                        <a:rPr lang="en-US" altLang="ja-JP" sz="1100" b="0" i="0" u="none" strike="noStrike" dirty="0">
                          <a:effectLst/>
                          <a:latin typeface="+mn-ea"/>
                          <a:ea typeface="+mn-ea"/>
                        </a:rPr>
                        <a:t>)</a:t>
                      </a:r>
                      <a:endParaRPr lang="en-US" sz="1100" b="0" i="0" u="none" strike="noStrike" dirty="0">
                        <a:effectLst/>
                        <a:latin typeface="+mn-ea"/>
                        <a:ea typeface="+mn-ea"/>
                      </a:endParaRP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a:effectLst/>
                          <a:latin typeface="+mn-ea"/>
                          <a:ea typeface="+mn-ea"/>
                        </a:rPr>
                        <a:t>臨床試験参加者</a:t>
                      </a:r>
                      <a:r>
                        <a:rPr lang="en-US" altLang="ja-JP" sz="1200" b="0" i="0" u="none" strike="noStrike">
                          <a:effectLst/>
                          <a:latin typeface="+mn-ea"/>
                          <a:ea typeface="+mn-ea"/>
                        </a:rPr>
                        <a:t>88</a:t>
                      </a:r>
                      <a:r>
                        <a:rPr lang="ja-JP" altLang="en-US" sz="1200" b="0" i="0" u="none" strike="noStrike">
                          <a:effectLst/>
                          <a:latin typeface="+mn-ea"/>
                          <a:ea typeface="+mn-ea"/>
                        </a:rPr>
                        <a:t>名</a:t>
                      </a:r>
                      <a:endParaRPr lang="zh-TW" altLang="en-US" sz="1200" b="0" i="0" u="none" strike="noStrike">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インフォームドコンセントの質 </a:t>
                      </a:r>
                      <a:r>
                        <a:rPr lang="en-US" altLang="ja-JP" sz="1200" b="0" i="0" u="none" strike="noStrike" dirty="0">
                          <a:effectLst/>
                          <a:latin typeface="+mn-ea"/>
                          <a:ea typeface="+mn-ea"/>
                        </a:rPr>
                        <a:t>NS</a:t>
                      </a:r>
                      <a:endParaRPr lang="ja-JP" altLang="en-US" sz="1200" b="0" i="0" u="none" strike="noStrike" dirty="0">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668463886"/>
                  </a:ext>
                </a:extLst>
              </a:tr>
              <a:tr h="216502">
                <a:tc>
                  <a:txBody>
                    <a:bodyPr/>
                    <a:lstStyle/>
                    <a:p>
                      <a:pPr algn="l" fontAlgn="t"/>
                      <a:r>
                        <a:rPr lang="en-US" sz="1100" b="0" i="0" u="none" strike="noStrike" dirty="0">
                          <a:effectLst/>
                          <a:latin typeface="+mn-ea"/>
                          <a:ea typeface="+mn-ea"/>
                        </a:rPr>
                        <a:t>Rogers, 2021 (</a:t>
                      </a:r>
                      <a:r>
                        <a:rPr lang="ja-JP" altLang="en-US" sz="1100" b="0" i="0" u="none" strike="noStrike" dirty="0">
                          <a:effectLst/>
                          <a:latin typeface="+mn-ea"/>
                          <a:ea typeface="+mn-ea"/>
                        </a:rPr>
                        <a:t>英</a:t>
                      </a:r>
                      <a:r>
                        <a:rPr lang="en-US" sz="1100" b="0" i="0" u="none" strike="noStrike" dirty="0">
                          <a:effectLst/>
                          <a:latin typeface="+mn-ea"/>
                          <a:ea typeface="+mn-ea"/>
                        </a:rPr>
                        <a:t>)</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a:effectLst/>
                          <a:latin typeface="+mn-ea"/>
                          <a:ea typeface="+mn-ea"/>
                        </a:rPr>
                        <a:t>多職種チームコンサルでの治療相談</a:t>
                      </a:r>
                      <a:r>
                        <a:rPr lang="en-US" altLang="ja-JP" sz="1200" b="0" i="0" u="none" strike="noStrike">
                          <a:effectLst/>
                          <a:latin typeface="+mn-ea"/>
                          <a:ea typeface="+mn-ea"/>
                        </a:rPr>
                        <a:t>288</a:t>
                      </a:r>
                      <a:r>
                        <a:rPr lang="ja-JP" altLang="en-US" sz="1200" b="0" i="0" u="none" strike="noStrike">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en-US" altLang="ja-JP" sz="1200" b="0" i="0" u="none" strike="noStrike" dirty="0">
                          <a:effectLst/>
                          <a:latin typeface="+mn-ea"/>
                          <a:ea typeface="+mn-ea"/>
                        </a:rPr>
                        <a:t>1</a:t>
                      </a:r>
                      <a:r>
                        <a:rPr lang="ja-JP" altLang="en-US" sz="1200" b="0" i="0" u="none" strike="noStrike" dirty="0">
                          <a:effectLst/>
                          <a:latin typeface="+mn-ea"/>
                          <a:ea typeface="+mn-ea"/>
                        </a:rPr>
                        <a:t>年後の生活の質　リスク比 </a:t>
                      </a:r>
                      <a:r>
                        <a:rPr lang="en-US" altLang="ja-JP" sz="1200" b="0" i="0" u="none" strike="noStrike" dirty="0">
                          <a:effectLst/>
                          <a:latin typeface="+mn-ea"/>
                          <a:ea typeface="+mn-ea"/>
                        </a:rPr>
                        <a:t>0.83 (95%CI, 0.66, 1.06) NS</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402977666"/>
                  </a:ext>
                </a:extLst>
              </a:tr>
              <a:tr h="244682">
                <a:tc>
                  <a:txBody>
                    <a:bodyPr/>
                    <a:lstStyle/>
                    <a:p>
                      <a:pPr algn="l" fontAlgn="t"/>
                      <a:r>
                        <a:rPr lang="en-US" sz="1100" b="0" i="0" u="none" strike="noStrike" dirty="0" err="1">
                          <a:effectLst/>
                          <a:latin typeface="+mn-ea"/>
                          <a:ea typeface="+mn-ea"/>
                        </a:rPr>
                        <a:t>Eggly</a:t>
                      </a:r>
                      <a:r>
                        <a:rPr lang="en-US" sz="1100" b="0" i="0" u="none" strike="noStrike" dirty="0">
                          <a:effectLst/>
                          <a:latin typeface="+mn-ea"/>
                          <a:ea typeface="+mn-ea"/>
                        </a:rPr>
                        <a:t>, 2023</a:t>
                      </a:r>
                      <a:r>
                        <a:rPr lang="en-US" altLang="ja-JP" sz="1100" b="0" i="0" u="none" strike="noStrike" dirty="0">
                          <a:effectLst/>
                          <a:latin typeface="+mn-ea"/>
                          <a:ea typeface="+mn-ea"/>
                        </a:rPr>
                        <a:t> (</a:t>
                      </a:r>
                      <a:r>
                        <a:rPr lang="ja-JP" altLang="en-US" sz="1100" b="0" i="0" u="none" strike="noStrike" dirty="0">
                          <a:effectLst/>
                          <a:latin typeface="+mn-ea"/>
                          <a:ea typeface="+mn-ea"/>
                        </a:rPr>
                        <a:t>米</a:t>
                      </a:r>
                      <a:r>
                        <a:rPr lang="en-US" altLang="ja-JP" sz="1100" b="0" i="0" u="none" strike="noStrike" dirty="0">
                          <a:effectLst/>
                          <a:latin typeface="+mn-ea"/>
                          <a:ea typeface="+mn-ea"/>
                        </a:rPr>
                        <a:t>)</a:t>
                      </a:r>
                      <a:endParaRPr lang="en-US" sz="1100" b="0" i="0" u="none" strike="noStrike" dirty="0">
                        <a:effectLst/>
                        <a:latin typeface="+mn-ea"/>
                        <a:ea typeface="+mn-ea"/>
                      </a:endParaRPr>
                    </a:p>
                  </a:txBody>
                  <a:tcPr marL="2471" marR="2471" marT="2471" marB="0" anchor="ctr">
                    <a:lnL>
                      <a:noFill/>
                    </a:lnL>
                    <a:lnR>
                      <a:noFill/>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前立腺がん男性</a:t>
                      </a:r>
                      <a:r>
                        <a:rPr lang="en-US" altLang="ja-JP" sz="1200" b="0" i="0" u="none" strike="noStrike" dirty="0">
                          <a:effectLst/>
                          <a:latin typeface="+mn-ea"/>
                          <a:ea typeface="+mn-ea"/>
                        </a:rPr>
                        <a:t>(</a:t>
                      </a:r>
                      <a:r>
                        <a:rPr lang="ja-JP" altLang="en-US" sz="1200" b="0" i="0" u="none" strike="noStrike" dirty="0">
                          <a:effectLst/>
                          <a:latin typeface="+mn-ea"/>
                          <a:ea typeface="+mn-ea"/>
                        </a:rPr>
                        <a:t>黒人及び白人</a:t>
                      </a:r>
                      <a:r>
                        <a:rPr lang="en-US" altLang="ja-JP" sz="1200" b="0" i="0" u="none" strike="noStrike" dirty="0">
                          <a:effectLst/>
                          <a:latin typeface="+mn-ea"/>
                          <a:ea typeface="+mn-ea"/>
                        </a:rPr>
                        <a:t>)</a:t>
                      </a:r>
                      <a:r>
                        <a:rPr lang="ja-JP" altLang="en-US" sz="1200" b="0" i="0" u="none" strike="noStrike" dirty="0">
                          <a:effectLst/>
                          <a:latin typeface="+mn-ea"/>
                          <a:ea typeface="+mn-ea"/>
                        </a:rPr>
                        <a:t>患者</a:t>
                      </a:r>
                      <a:r>
                        <a:rPr lang="en-US" altLang="ja-JP" sz="1200" b="0" i="0" u="none" strike="noStrike" dirty="0">
                          <a:effectLst/>
                          <a:latin typeface="+mn-ea"/>
                          <a:ea typeface="+mn-ea"/>
                        </a:rPr>
                        <a:t>44</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臨床試験参加率（</a:t>
                      </a:r>
                      <a:r>
                        <a:rPr lang="en-US" altLang="ja-JP" sz="1200" b="0" i="0" u="none" strike="noStrike" dirty="0">
                          <a:effectLst/>
                          <a:latin typeface="+mn-ea"/>
                          <a:ea typeface="+mn-ea"/>
                        </a:rPr>
                        <a:t>73.7</a:t>
                      </a:r>
                      <a:r>
                        <a:rPr lang="ja-JP" altLang="en-US" sz="1200" b="0" i="0" u="none" strike="noStrike" dirty="0">
                          <a:effectLst/>
                          <a:latin typeface="+mn-ea"/>
                          <a:ea typeface="+mn-ea"/>
                        </a:rPr>
                        <a:t>％ </a:t>
                      </a:r>
                      <a:r>
                        <a:rPr lang="en-US" altLang="ja-JP" sz="1200" b="0" i="0" u="none" strike="noStrike" dirty="0">
                          <a:effectLst/>
                          <a:latin typeface="+mn-ea"/>
                          <a:ea typeface="+mn-ea"/>
                        </a:rPr>
                        <a:t>vs 60.0</a:t>
                      </a:r>
                      <a:r>
                        <a:rPr lang="ja-JP" altLang="en-US" sz="1200" b="0" i="0" u="none" strike="noStrike" dirty="0">
                          <a:effectLst/>
                          <a:latin typeface="+mn-ea"/>
                          <a:ea typeface="+mn-ea"/>
                        </a:rPr>
                        <a:t>％）</a:t>
                      </a:r>
                      <a:r>
                        <a:rPr lang="en-US" altLang="ja-JP" sz="1200" b="0" i="0" u="none" strike="noStrike" dirty="0">
                          <a:effectLst/>
                          <a:latin typeface="+mn-ea"/>
                          <a:ea typeface="+mn-ea"/>
                        </a:rPr>
                        <a:t>NS</a:t>
                      </a:r>
                      <a:endParaRPr lang="ja-JP" altLang="en-US" sz="1200" b="0" i="0" u="none" strike="noStrike" dirty="0">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110104"/>
                  </a:ext>
                </a:extLst>
              </a:tr>
            </a:tbl>
          </a:graphicData>
        </a:graphic>
      </p:graphicFrame>
      <p:graphicFrame>
        <p:nvGraphicFramePr>
          <p:cNvPr id="12" name="表 11">
            <a:extLst>
              <a:ext uri="{FF2B5EF4-FFF2-40B4-BE49-F238E27FC236}">
                <a16:creationId xmlns:a16="http://schemas.microsoft.com/office/drawing/2014/main" id="{6A79543F-78B3-3252-E949-1CAAA0B695BD}"/>
              </a:ext>
            </a:extLst>
          </p:cNvPr>
          <p:cNvGraphicFramePr>
            <a:graphicFrameLocks noGrp="1"/>
          </p:cNvGraphicFramePr>
          <p:nvPr>
            <p:extLst>
              <p:ext uri="{D42A27DB-BD31-4B8C-83A1-F6EECF244321}">
                <p14:modId xmlns:p14="http://schemas.microsoft.com/office/powerpoint/2010/main" val="2478739958"/>
              </p:ext>
            </p:extLst>
          </p:nvPr>
        </p:nvGraphicFramePr>
        <p:xfrm>
          <a:off x="557074" y="5283885"/>
          <a:ext cx="11045117" cy="1177872"/>
        </p:xfrm>
        <a:graphic>
          <a:graphicData uri="http://schemas.openxmlformats.org/drawingml/2006/table">
            <a:tbl>
              <a:tblPr/>
              <a:tblGrid>
                <a:gridCol w="1722989">
                  <a:extLst>
                    <a:ext uri="{9D8B030D-6E8A-4147-A177-3AD203B41FA5}">
                      <a16:colId xmlns:a16="http://schemas.microsoft.com/office/drawing/2014/main" val="2018656443"/>
                    </a:ext>
                  </a:extLst>
                </a:gridCol>
                <a:gridCol w="2603929">
                  <a:extLst>
                    <a:ext uri="{9D8B030D-6E8A-4147-A177-3AD203B41FA5}">
                      <a16:colId xmlns:a16="http://schemas.microsoft.com/office/drawing/2014/main" val="1987659131"/>
                    </a:ext>
                  </a:extLst>
                </a:gridCol>
                <a:gridCol w="6718199">
                  <a:extLst>
                    <a:ext uri="{9D8B030D-6E8A-4147-A177-3AD203B41FA5}">
                      <a16:colId xmlns:a16="http://schemas.microsoft.com/office/drawing/2014/main" val="2010029146"/>
                    </a:ext>
                  </a:extLst>
                </a:gridCol>
              </a:tblGrid>
              <a:tr h="196312">
                <a:tc>
                  <a:txBody>
                    <a:bodyPr/>
                    <a:lstStyle/>
                    <a:p>
                      <a:pPr algn="l" fontAlgn="t"/>
                      <a:r>
                        <a:rPr lang="en-US" sz="1100" b="0" i="0" u="none" strike="noStrike" dirty="0">
                          <a:effectLst/>
                          <a:latin typeface="+mn-ea"/>
                          <a:ea typeface="+mn-ea"/>
                        </a:rPr>
                        <a:t>Epstein, 2017 (</a:t>
                      </a:r>
                      <a:r>
                        <a:rPr lang="ja-JP" altLang="en-US" sz="1100" b="0" i="0" u="none" strike="noStrike" dirty="0">
                          <a:effectLst/>
                          <a:latin typeface="+mn-ea"/>
                          <a:ea typeface="+mn-ea"/>
                        </a:rPr>
                        <a:t>米</a:t>
                      </a:r>
                      <a:r>
                        <a:rPr lang="en-US" sz="1100" b="0" i="0" u="none" strike="noStrike" dirty="0">
                          <a:effectLst/>
                          <a:latin typeface="+mn-ea"/>
                          <a:ea typeface="+mn-ea"/>
                        </a:rPr>
                        <a:t>)</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進行非血液がん患者</a:t>
                      </a:r>
                      <a:r>
                        <a:rPr lang="en-US" altLang="ja-JP" sz="1200" b="0" i="0" u="none" strike="noStrike" dirty="0">
                          <a:effectLst/>
                          <a:latin typeface="+mn-ea"/>
                          <a:ea typeface="+mn-ea"/>
                        </a:rPr>
                        <a:t>265</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1" i="0" u="none" strike="noStrike" dirty="0">
                          <a:effectLst/>
                          <a:latin typeface="+mn-ea"/>
                          <a:ea typeface="+mn-ea"/>
                        </a:rPr>
                        <a:t>患者中心コミュニケーション改善</a:t>
                      </a:r>
                      <a:r>
                        <a:rPr lang="ja-JP" altLang="en-US" sz="1200" b="0" i="0" u="none" strike="noStrike" dirty="0">
                          <a:solidFill>
                            <a:srgbClr val="FF0000"/>
                          </a:solidFill>
                          <a:effectLst/>
                          <a:latin typeface="+mn-ea"/>
                          <a:ea typeface="+mn-ea"/>
                        </a:rPr>
                        <a:t>↑</a:t>
                      </a:r>
                      <a:r>
                        <a:rPr lang="ja-JP" altLang="en-US" sz="1200" b="0" i="0" u="none" strike="noStrike" dirty="0">
                          <a:effectLst/>
                          <a:latin typeface="+mn-ea"/>
                          <a:ea typeface="+mn-ea"/>
                        </a:rPr>
                        <a:t>（</a:t>
                      </a:r>
                      <a:r>
                        <a:rPr lang="en-US" altLang="ja-JP" sz="1200" b="0" i="0" u="none" strike="noStrike" dirty="0">
                          <a:effectLst/>
                          <a:latin typeface="+mn-ea"/>
                          <a:ea typeface="+mn-ea"/>
                        </a:rPr>
                        <a:t>d = 0.34; 95%CI, 0.06-0.62; P = .02</a:t>
                      </a:r>
                      <a:r>
                        <a:rPr lang="ja-JP" altLang="en-US" sz="1200" b="0" i="0" u="none" strike="noStrike" dirty="0">
                          <a:effectLst/>
                          <a:latin typeface="+mn-ea"/>
                          <a:ea typeface="+mn-ea"/>
                        </a:rPr>
                        <a:t>）</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extLst>
                  <a:ext uri="{0D108BD9-81ED-4DB2-BD59-A6C34878D82A}">
                    <a16:rowId xmlns:a16="http://schemas.microsoft.com/office/drawing/2014/main" val="2164389679"/>
                  </a:ext>
                </a:extLst>
              </a:tr>
              <a:tr h="196312">
                <a:tc>
                  <a:txBody>
                    <a:bodyPr/>
                    <a:lstStyle/>
                    <a:p>
                      <a:pPr algn="l" fontAlgn="t"/>
                      <a:r>
                        <a:rPr lang="en-US" sz="1100" b="0" i="0" u="none" strike="noStrike" dirty="0" err="1">
                          <a:effectLst/>
                          <a:latin typeface="+mn-ea"/>
                          <a:ea typeface="+mn-ea"/>
                        </a:rPr>
                        <a:t>Henselmans</a:t>
                      </a:r>
                      <a:r>
                        <a:rPr lang="en-US" sz="1100" b="0" i="0" u="none" strike="noStrike" dirty="0">
                          <a:effectLst/>
                          <a:latin typeface="+mn-ea"/>
                          <a:ea typeface="+mn-ea"/>
                        </a:rPr>
                        <a:t>, 2020 (</a:t>
                      </a:r>
                      <a:r>
                        <a:rPr lang="ja-JP" altLang="en-US" sz="1100" b="0" i="0" u="none" strike="noStrike" dirty="0">
                          <a:effectLst/>
                          <a:latin typeface="+mn-ea"/>
                          <a:ea typeface="+mn-ea"/>
                        </a:rPr>
                        <a:t>蘭</a:t>
                      </a:r>
                      <a:r>
                        <a:rPr lang="en-US" sz="1100" b="0" i="0" u="none" strike="noStrike" dirty="0">
                          <a:effectLst/>
                          <a:latin typeface="+mn-ea"/>
                          <a:ea typeface="+mn-ea"/>
                        </a:rPr>
                        <a:t>)</a:t>
                      </a: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進行がん患者</a:t>
                      </a:r>
                      <a:r>
                        <a:rPr lang="en-US" altLang="ja-JP" sz="1200" b="0" i="0" u="none" strike="noStrike" dirty="0">
                          <a:effectLst/>
                          <a:latin typeface="+mn-ea"/>
                          <a:ea typeface="+mn-ea"/>
                        </a:rPr>
                        <a:t>194</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1" i="0" u="none" strike="noStrike" dirty="0">
                          <a:effectLst/>
                          <a:latin typeface="+mn-ea"/>
                          <a:ea typeface="+mn-ea"/>
                        </a:rPr>
                        <a:t>協働意思決定スコア改善</a:t>
                      </a:r>
                      <a:r>
                        <a:rPr lang="ja-JP" altLang="en-US" sz="1200" b="0" i="0" u="none" strike="noStrike" dirty="0">
                          <a:solidFill>
                            <a:srgbClr val="FF0000"/>
                          </a:solidFill>
                          <a:effectLst/>
                          <a:latin typeface="+mn-ea"/>
                          <a:ea typeface="+mn-ea"/>
                        </a:rPr>
                        <a:t>↑</a:t>
                      </a:r>
                      <a:r>
                        <a:rPr lang="ja-JP" altLang="en-US" sz="1200" b="0" i="0" u="none" strike="noStrike" dirty="0">
                          <a:effectLst/>
                          <a:latin typeface="+mn-ea"/>
                          <a:ea typeface="+mn-ea"/>
                        </a:rPr>
                        <a:t>（</a:t>
                      </a:r>
                      <a:r>
                        <a:rPr lang="en-US" altLang="ja-JP" sz="1200" b="0" i="0" u="none" strike="noStrike" dirty="0">
                          <a:effectLst/>
                          <a:latin typeface="+mn-ea"/>
                          <a:ea typeface="+mn-ea"/>
                        </a:rPr>
                        <a:t>P &lt; .001</a:t>
                      </a:r>
                      <a:r>
                        <a:rPr lang="ja-JP" altLang="en-US" sz="1200" b="0" i="0" u="none" strike="noStrike" dirty="0">
                          <a:effectLst/>
                          <a:latin typeface="+mn-ea"/>
                          <a:ea typeface="+mn-ea"/>
                        </a:rPr>
                        <a:t>）</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extLst>
                  <a:ext uri="{0D108BD9-81ED-4DB2-BD59-A6C34878D82A}">
                    <a16:rowId xmlns:a16="http://schemas.microsoft.com/office/drawing/2014/main" val="1299631571"/>
                  </a:ext>
                </a:extLst>
              </a:tr>
              <a:tr h="196312">
                <a:tc>
                  <a:txBody>
                    <a:bodyPr/>
                    <a:lstStyle/>
                    <a:p>
                      <a:pPr algn="l" fontAlgn="t"/>
                      <a:r>
                        <a:rPr lang="en-US" sz="1100" b="0" i="0" u="none" strike="noStrike" dirty="0">
                          <a:effectLst/>
                          <a:latin typeface="+mn-ea"/>
                          <a:ea typeface="+mn-ea"/>
                        </a:rPr>
                        <a:t>Tsai, 2022 (</a:t>
                      </a:r>
                      <a:r>
                        <a:rPr lang="ja-JP" altLang="en-US" sz="1100" b="0" i="0" u="none" strike="noStrike" dirty="0">
                          <a:effectLst/>
                          <a:latin typeface="+mn-ea"/>
                          <a:ea typeface="+mn-ea"/>
                        </a:rPr>
                        <a:t>台湾</a:t>
                      </a:r>
                      <a:r>
                        <a:rPr lang="en-US" altLang="ja-JP" sz="1100" b="0" i="0" u="none" strike="noStrike" dirty="0">
                          <a:effectLst/>
                          <a:latin typeface="+mn-ea"/>
                          <a:ea typeface="+mn-ea"/>
                        </a:rPr>
                        <a:t>)</a:t>
                      </a:r>
                      <a:endParaRPr lang="en-US" sz="1100" b="0" i="0" u="none" strike="noStrike" dirty="0">
                        <a:effectLst/>
                        <a:latin typeface="+mn-ea"/>
                        <a:ea typeface="+mn-ea"/>
                      </a:endParaRP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乳がん患者</a:t>
                      </a:r>
                      <a:r>
                        <a:rPr lang="en-US" altLang="ja-JP" sz="1200" b="0" i="0" u="none" strike="noStrike" dirty="0">
                          <a:effectLst/>
                          <a:latin typeface="+mn-ea"/>
                          <a:ea typeface="+mn-ea"/>
                        </a:rPr>
                        <a:t>240</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1" i="0" u="none" strike="noStrike" dirty="0">
                          <a:effectLst/>
                          <a:latin typeface="+mn-ea"/>
                          <a:ea typeface="+mn-ea"/>
                        </a:rPr>
                        <a:t>意思決定の自己効力感向上</a:t>
                      </a:r>
                      <a:r>
                        <a:rPr lang="ja-JP" altLang="en-US" sz="1200" b="0" i="0" u="none" strike="noStrike" dirty="0">
                          <a:solidFill>
                            <a:srgbClr val="FF0000"/>
                          </a:solidFill>
                          <a:effectLst/>
                          <a:latin typeface="+mn-ea"/>
                          <a:ea typeface="+mn-ea"/>
                        </a:rPr>
                        <a:t>↑</a:t>
                      </a:r>
                      <a:r>
                        <a:rPr lang="ja-JP" altLang="en-US" sz="1200" b="0" i="0" u="none" strike="noStrike" dirty="0">
                          <a:effectLst/>
                          <a:latin typeface="+mn-ea"/>
                          <a:ea typeface="+mn-ea"/>
                        </a:rPr>
                        <a:t>（</a:t>
                      </a:r>
                      <a:r>
                        <a:rPr lang="en-US" altLang="ja-JP" sz="1200" b="0" i="0" u="none" strike="noStrike" dirty="0">
                          <a:effectLst/>
                          <a:latin typeface="+mn-ea"/>
                          <a:ea typeface="+mn-ea"/>
                        </a:rPr>
                        <a:t>P</a:t>
                      </a:r>
                      <a:r>
                        <a:rPr lang="ja-JP" altLang="en-US" sz="1200" b="0" i="0" u="none" strike="noStrike" dirty="0">
                          <a:effectLst/>
                          <a:latin typeface="+mn-ea"/>
                          <a:ea typeface="+mn-ea"/>
                        </a:rPr>
                        <a:t>＜</a:t>
                      </a:r>
                      <a:r>
                        <a:rPr lang="en-US" altLang="ja-JP" sz="1200" b="0" i="0" u="none" strike="noStrike" dirty="0">
                          <a:effectLst/>
                          <a:latin typeface="+mn-ea"/>
                          <a:ea typeface="+mn-ea"/>
                        </a:rPr>
                        <a:t>0.01</a:t>
                      </a:r>
                      <a:r>
                        <a:rPr lang="ja-JP" altLang="en-US" sz="1200" b="0" i="0" u="none" strike="noStrike" dirty="0">
                          <a:effectLst/>
                          <a:latin typeface="+mn-ea"/>
                          <a:ea typeface="+mn-ea"/>
                        </a:rPr>
                        <a:t>）</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extLst>
                  <a:ext uri="{0D108BD9-81ED-4DB2-BD59-A6C34878D82A}">
                    <a16:rowId xmlns:a16="http://schemas.microsoft.com/office/drawing/2014/main" val="1952336827"/>
                  </a:ext>
                </a:extLst>
              </a:tr>
              <a:tr h="196312">
                <a:tc>
                  <a:txBody>
                    <a:bodyPr/>
                    <a:lstStyle/>
                    <a:p>
                      <a:pPr algn="l" fontAlgn="t"/>
                      <a:r>
                        <a:rPr lang="en-US" sz="1100" b="0" i="0" u="none" strike="noStrike" dirty="0">
                          <a:effectLst/>
                          <a:latin typeface="+mn-ea"/>
                          <a:ea typeface="+mn-ea"/>
                        </a:rPr>
                        <a:t>Brown, 2001 (</a:t>
                      </a:r>
                      <a:r>
                        <a:rPr lang="ja-JP" altLang="en-US" sz="1100" b="0" i="0" u="none" strike="noStrike" dirty="0">
                          <a:effectLst/>
                          <a:latin typeface="+mn-ea"/>
                          <a:ea typeface="+mn-ea"/>
                        </a:rPr>
                        <a:t>豪</a:t>
                      </a:r>
                      <a:r>
                        <a:rPr lang="en-US" altLang="ja-JP" sz="1100" b="0" i="0" u="none" strike="noStrike" dirty="0">
                          <a:effectLst/>
                          <a:latin typeface="+mn-ea"/>
                          <a:ea typeface="+mn-ea"/>
                        </a:rPr>
                        <a:t>)</a:t>
                      </a:r>
                      <a:endParaRPr lang="en-US" sz="1100" b="0" i="0" u="none" strike="noStrike" dirty="0">
                        <a:effectLst/>
                        <a:latin typeface="+mn-ea"/>
                        <a:ea typeface="+mn-ea"/>
                      </a:endParaRP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がん患者</a:t>
                      </a:r>
                      <a:r>
                        <a:rPr lang="en-US" altLang="ja-JP" sz="1200" b="0" i="0" u="none" strike="noStrike" dirty="0">
                          <a:effectLst/>
                          <a:latin typeface="+mn-ea"/>
                          <a:ea typeface="+mn-ea"/>
                        </a:rPr>
                        <a:t>318</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1" i="0" u="none" strike="noStrike" dirty="0">
                          <a:effectLst/>
                          <a:latin typeface="+mn-ea"/>
                          <a:ea typeface="+mn-ea"/>
                        </a:rPr>
                        <a:t>予後の質問</a:t>
                      </a:r>
                      <a:r>
                        <a:rPr lang="ja-JP" altLang="en-US" sz="1200" b="0" i="0" u="none" strike="noStrike" dirty="0">
                          <a:solidFill>
                            <a:srgbClr val="FF0000"/>
                          </a:solidFill>
                          <a:effectLst/>
                          <a:latin typeface="+mn-ea"/>
                          <a:ea typeface="+mn-ea"/>
                        </a:rPr>
                        <a:t>↑</a:t>
                      </a:r>
                      <a:r>
                        <a:rPr lang="ja-JP" altLang="en-US" sz="1200" b="1" i="0" u="none" strike="noStrike" dirty="0">
                          <a:effectLst/>
                          <a:latin typeface="+mn-ea"/>
                          <a:ea typeface="+mn-ea"/>
                        </a:rPr>
                        <a:t> </a:t>
                      </a:r>
                      <a:r>
                        <a:rPr lang="en-US" altLang="ja-JP" sz="1200" b="0" i="0" u="none" strike="noStrike" dirty="0">
                          <a:effectLst/>
                          <a:latin typeface="+mn-ea"/>
                          <a:ea typeface="+mn-ea"/>
                        </a:rPr>
                        <a:t>(P = 0.039), </a:t>
                      </a:r>
                      <a:r>
                        <a:rPr lang="ja-JP" altLang="en-US" sz="1200" b="1" i="0" u="none" strike="noStrike" dirty="0">
                          <a:effectLst/>
                          <a:latin typeface="+mn-ea"/>
                          <a:ea typeface="+mn-ea"/>
                        </a:rPr>
                        <a:t>不安</a:t>
                      </a:r>
                      <a:r>
                        <a:rPr lang="ja-JP" altLang="en-US" sz="1200" b="0" i="0" u="none" strike="noStrike" dirty="0">
                          <a:effectLst/>
                          <a:latin typeface="+mn-ea"/>
                          <a:ea typeface="+mn-ea"/>
                        </a:rPr>
                        <a:t>（</a:t>
                      </a:r>
                      <a:r>
                        <a:rPr lang="en-US" altLang="ja-JP" sz="1200" b="0" i="0" u="none" strike="noStrike" dirty="0">
                          <a:effectLst/>
                          <a:latin typeface="+mn-ea"/>
                          <a:ea typeface="+mn-ea"/>
                        </a:rPr>
                        <a:t>QPL</a:t>
                      </a:r>
                      <a:r>
                        <a:rPr lang="ja-JP" altLang="en-US" sz="1200" b="0" i="0" u="none" strike="noStrike" dirty="0">
                          <a:effectLst/>
                          <a:latin typeface="+mn-ea"/>
                          <a:ea typeface="+mn-ea"/>
                        </a:rPr>
                        <a:t>のみ群</a:t>
                      </a:r>
                      <a:r>
                        <a:rPr lang="ja-JP" altLang="en-US" sz="1200" b="0" i="0" u="none" strike="noStrike" dirty="0">
                          <a:solidFill>
                            <a:srgbClr val="0070C0"/>
                          </a:solidFill>
                          <a:effectLst/>
                          <a:latin typeface="+mn-ea"/>
                          <a:ea typeface="+mn-ea"/>
                        </a:rPr>
                        <a:t>↑</a:t>
                      </a:r>
                      <a:r>
                        <a:rPr lang="en-US" altLang="ja-JP" sz="1200" b="0" i="0" u="none" strike="noStrike" dirty="0">
                          <a:effectLst/>
                          <a:latin typeface="+mn-ea"/>
                          <a:ea typeface="+mn-ea"/>
                        </a:rPr>
                        <a:t>vs QPL</a:t>
                      </a:r>
                      <a:r>
                        <a:rPr lang="ja-JP" altLang="en-US" sz="1200" b="0" i="0" u="none" strike="noStrike" dirty="0">
                          <a:effectLst/>
                          <a:latin typeface="+mn-ea"/>
                          <a:ea typeface="+mn-ea"/>
                        </a:rPr>
                        <a:t>を積極対応医師群・対照群</a:t>
                      </a:r>
                      <a:r>
                        <a:rPr lang="en-US" altLang="ja-JP" sz="1200" b="0" i="0" u="none" strike="noStrike" dirty="0">
                          <a:effectLst/>
                          <a:latin typeface="+mn-ea"/>
                          <a:ea typeface="+mn-ea"/>
                        </a:rPr>
                        <a:t>, P</a:t>
                      </a:r>
                      <a:r>
                        <a:rPr lang="ja-JP" altLang="en-US" sz="1200" b="0" i="0" u="none" strike="noStrike" dirty="0">
                          <a:effectLst/>
                          <a:latin typeface="+mn-ea"/>
                          <a:ea typeface="+mn-ea"/>
                        </a:rPr>
                        <a:t>＝</a:t>
                      </a:r>
                      <a:r>
                        <a:rPr lang="en-US" altLang="ja-JP" sz="1200" b="0" i="0" u="none" strike="noStrike" dirty="0">
                          <a:effectLst/>
                          <a:latin typeface="+mn-ea"/>
                          <a:ea typeface="+mn-ea"/>
                        </a:rPr>
                        <a:t>0.041</a:t>
                      </a:r>
                      <a:r>
                        <a:rPr lang="ja-JP" altLang="en-US" sz="1200" b="0" i="0" u="none" strike="noStrike" dirty="0">
                          <a:effectLst/>
                          <a:latin typeface="+mn-ea"/>
                          <a:ea typeface="+mn-ea"/>
                        </a:rPr>
                        <a:t>）</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989713822"/>
                  </a:ext>
                </a:extLst>
              </a:tr>
              <a:tr h="196312">
                <a:tc>
                  <a:txBody>
                    <a:bodyPr/>
                    <a:lstStyle/>
                    <a:p>
                      <a:pPr algn="l" fontAlgn="t"/>
                      <a:r>
                        <a:rPr lang="en-US" sz="1100" b="0" i="0" u="none" strike="noStrike" dirty="0">
                          <a:effectLst/>
                          <a:latin typeface="+mn-ea"/>
                          <a:ea typeface="+mn-ea"/>
                        </a:rPr>
                        <a:t>Brown, 1999</a:t>
                      </a:r>
                      <a:r>
                        <a:rPr lang="en-US" altLang="ja-JP" sz="1100" b="0" i="0" u="none" strike="noStrike" dirty="0">
                          <a:effectLst/>
                          <a:latin typeface="+mn-ea"/>
                          <a:ea typeface="+mn-ea"/>
                        </a:rPr>
                        <a:t> (</a:t>
                      </a:r>
                      <a:r>
                        <a:rPr lang="ja-JP" altLang="en-US" sz="1100" b="0" i="0" u="none" strike="noStrike" dirty="0">
                          <a:effectLst/>
                          <a:latin typeface="+mn-ea"/>
                          <a:ea typeface="+mn-ea"/>
                        </a:rPr>
                        <a:t>豪</a:t>
                      </a:r>
                      <a:r>
                        <a:rPr lang="en-US" altLang="ja-JP" sz="1100" b="0" i="0" u="none" strike="noStrike" dirty="0">
                          <a:effectLst/>
                          <a:latin typeface="+mn-ea"/>
                          <a:ea typeface="+mn-ea"/>
                        </a:rPr>
                        <a:t>)</a:t>
                      </a:r>
                      <a:endParaRPr lang="en-US" sz="1100" b="0" i="0" u="none" strike="noStrike" dirty="0">
                        <a:effectLst/>
                        <a:latin typeface="+mn-ea"/>
                        <a:ea typeface="+mn-ea"/>
                      </a:endParaRP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がん患者</a:t>
                      </a:r>
                      <a:r>
                        <a:rPr lang="en-US" altLang="ja-JP" sz="1200" b="0" i="0" u="none" strike="noStrike" dirty="0">
                          <a:effectLst/>
                          <a:latin typeface="+mn-ea"/>
                          <a:ea typeface="+mn-ea"/>
                        </a:rPr>
                        <a:t>60</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en-US" altLang="ja-JP" sz="1200" b="0" i="0" u="none" strike="noStrike" dirty="0">
                          <a:effectLst/>
                          <a:latin typeface="+mn-ea"/>
                          <a:ea typeface="+mn-ea"/>
                        </a:rPr>
                        <a:t>QPL</a:t>
                      </a:r>
                      <a:r>
                        <a:rPr lang="ja-JP" altLang="en-US" sz="1200" b="0" i="0" u="none" strike="noStrike" dirty="0">
                          <a:effectLst/>
                          <a:latin typeface="+mn-ea"/>
                          <a:ea typeface="+mn-ea"/>
                        </a:rPr>
                        <a:t>質問数（</a:t>
                      </a:r>
                      <a:r>
                        <a:rPr lang="en-US" altLang="ja-JP" sz="1200" b="0" i="0" u="none" strike="noStrike" dirty="0">
                          <a:effectLst/>
                          <a:latin typeface="+mn-ea"/>
                          <a:ea typeface="+mn-ea"/>
                        </a:rPr>
                        <a:t>15 vs 13</a:t>
                      </a:r>
                      <a:r>
                        <a:rPr lang="ja-JP" altLang="en-US" sz="1200" b="0" i="0" u="none" strike="noStrike" dirty="0">
                          <a:effectLst/>
                          <a:latin typeface="+mn-ea"/>
                          <a:ea typeface="+mn-ea"/>
                        </a:rPr>
                        <a:t>）</a:t>
                      </a:r>
                      <a:r>
                        <a:rPr lang="en-US" altLang="ja-JP" sz="1200" b="0" i="0" u="none" strike="noStrike" dirty="0">
                          <a:effectLst/>
                          <a:latin typeface="+mn-ea"/>
                          <a:ea typeface="+mn-ea"/>
                        </a:rPr>
                        <a:t>NS</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07004147"/>
                  </a:ext>
                </a:extLst>
              </a:tr>
              <a:tr h="196312">
                <a:tc>
                  <a:txBody>
                    <a:bodyPr/>
                    <a:lstStyle/>
                    <a:p>
                      <a:pPr algn="l" fontAlgn="t"/>
                      <a:r>
                        <a:rPr lang="nl-NL" sz="1100" b="0" i="0" u="none" strike="noStrike" dirty="0">
                          <a:effectLst/>
                          <a:latin typeface="+mn-ea"/>
                          <a:ea typeface="+mn-ea"/>
                        </a:rPr>
                        <a:t>van Weert, </a:t>
                      </a:r>
                      <a:r>
                        <a:rPr lang="nl-NL" sz="1100" b="0" i="0" u="none" strike="noStrike">
                          <a:effectLst/>
                          <a:latin typeface="+mn-ea"/>
                          <a:ea typeface="+mn-ea"/>
                        </a:rPr>
                        <a:t>2011 (</a:t>
                      </a:r>
                      <a:r>
                        <a:rPr lang="ja-JP" altLang="en-US" sz="1100" b="0" i="0" u="none" strike="noStrike">
                          <a:effectLst/>
                          <a:latin typeface="+mn-ea"/>
                          <a:ea typeface="+mn-ea"/>
                        </a:rPr>
                        <a:t>蘭</a:t>
                      </a:r>
                      <a:r>
                        <a:rPr lang="en-US" altLang="ja-JP" sz="1100" b="0" i="0" u="none" strike="noStrike" dirty="0">
                          <a:effectLst/>
                          <a:latin typeface="+mn-ea"/>
                          <a:ea typeface="+mn-ea"/>
                        </a:rPr>
                        <a:t>)</a:t>
                      </a:r>
                      <a:endParaRPr lang="nl-NL" sz="1100" b="0" i="0" u="none" strike="noStrike" dirty="0">
                        <a:effectLst/>
                        <a:latin typeface="+mn-ea"/>
                        <a:ea typeface="+mn-ea"/>
                      </a:endParaRPr>
                    </a:p>
                  </a:txBody>
                  <a:tcPr marL="2471" marR="2471" marT="247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高齢がん患者</a:t>
                      </a:r>
                      <a:r>
                        <a:rPr lang="en-US" altLang="ja-JP" sz="1200" b="0" i="0" u="none" strike="noStrike" dirty="0">
                          <a:effectLst/>
                          <a:latin typeface="+mn-ea"/>
                          <a:ea typeface="+mn-ea"/>
                        </a:rPr>
                        <a:t>210</a:t>
                      </a:r>
                      <a:r>
                        <a:rPr lang="ja-JP" altLang="en-US" sz="1200" b="0" i="0" u="none" strike="noStrike" dirty="0">
                          <a:effectLst/>
                          <a:latin typeface="+mn-ea"/>
                          <a:ea typeface="+mn-ea"/>
                        </a:rPr>
                        <a:t>名</a:t>
                      </a: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l" fontAlgn="t"/>
                      <a:r>
                        <a:rPr lang="ja-JP" altLang="en-US" sz="1200" b="0" i="0" u="none" strike="noStrike" dirty="0">
                          <a:effectLst/>
                          <a:latin typeface="+mn-ea"/>
                          <a:ea typeface="+mn-ea"/>
                        </a:rPr>
                        <a:t>正確な情報 </a:t>
                      </a:r>
                      <a:r>
                        <a:rPr lang="en-US" altLang="ja-JP" sz="1200" b="0" i="0" u="none" strike="noStrike" dirty="0">
                          <a:effectLst/>
                          <a:latin typeface="+mn-ea"/>
                          <a:ea typeface="+mn-ea"/>
                        </a:rPr>
                        <a:t>6.77</a:t>
                      </a:r>
                      <a:r>
                        <a:rPr lang="ja-JP" altLang="en-US" sz="1200" b="0" i="0" u="none" strike="noStrike" dirty="0">
                          <a:effectLst/>
                          <a:latin typeface="+mn-ea"/>
                          <a:ea typeface="+mn-ea"/>
                        </a:rPr>
                        <a:t>（</a:t>
                      </a:r>
                      <a:r>
                        <a:rPr lang="en-US" altLang="ja-JP" sz="1200" b="0" i="0" u="none" strike="noStrike" dirty="0">
                          <a:effectLst/>
                          <a:latin typeface="+mn-ea"/>
                          <a:ea typeface="+mn-ea"/>
                        </a:rPr>
                        <a:t>SD=4.36, </a:t>
                      </a:r>
                      <a:r>
                        <a:rPr lang="ja-JP" altLang="en-US" sz="1200" b="0" i="0" u="none" strike="noStrike" dirty="0">
                          <a:effectLst/>
                          <a:latin typeface="+mn-ea"/>
                          <a:ea typeface="+mn-ea"/>
                        </a:rPr>
                        <a:t>実験群</a:t>
                      </a:r>
                      <a:r>
                        <a:rPr lang="en-US" altLang="ja-JP" sz="1200" b="0" i="0" u="none" strike="noStrike" dirty="0">
                          <a:effectLst/>
                          <a:latin typeface="+mn-ea"/>
                          <a:ea typeface="+mn-ea"/>
                        </a:rPr>
                        <a:t>6.0, </a:t>
                      </a:r>
                      <a:r>
                        <a:rPr lang="ja-JP" altLang="en-US" sz="1200" b="0" i="0" u="none" strike="noStrike" dirty="0">
                          <a:effectLst/>
                          <a:latin typeface="+mn-ea"/>
                          <a:ea typeface="+mn-ea"/>
                        </a:rPr>
                        <a:t>対照群</a:t>
                      </a:r>
                      <a:r>
                        <a:rPr lang="en-US" altLang="ja-JP" sz="1200" b="0" i="0" u="none" strike="noStrike" dirty="0">
                          <a:effectLst/>
                          <a:latin typeface="+mn-ea"/>
                          <a:ea typeface="+mn-ea"/>
                        </a:rPr>
                        <a:t>8.1</a:t>
                      </a:r>
                      <a:r>
                        <a:rPr lang="ja-JP" altLang="en-US" sz="1200" b="0" i="0" u="none" strike="noStrike" dirty="0">
                          <a:effectLst/>
                          <a:latin typeface="+mn-ea"/>
                          <a:ea typeface="+mn-ea"/>
                        </a:rPr>
                        <a:t>）</a:t>
                      </a:r>
                      <a:r>
                        <a:rPr lang="en-US" altLang="ja-JP" sz="1200" b="0" i="0" u="none" strike="noStrike" dirty="0">
                          <a:effectLst/>
                          <a:latin typeface="+mn-ea"/>
                          <a:ea typeface="+mn-ea"/>
                        </a:rPr>
                        <a:t>NS</a:t>
                      </a:r>
                      <a:endParaRPr lang="ja-JP" altLang="en-US" sz="1200" b="0" i="0" u="none" strike="noStrike" dirty="0">
                        <a:effectLst/>
                        <a:latin typeface="+mn-ea"/>
                        <a:ea typeface="+mn-ea"/>
                      </a:endParaRPr>
                    </a:p>
                  </a:txBody>
                  <a:tcPr marL="2471" marR="2471" marT="2471" marB="0">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865111860"/>
                  </a:ext>
                </a:extLst>
              </a:tr>
            </a:tbl>
          </a:graphicData>
        </a:graphic>
      </p:graphicFrame>
      <p:sp>
        <p:nvSpPr>
          <p:cNvPr id="17" name="テキスト ボックス 16">
            <a:extLst>
              <a:ext uri="{FF2B5EF4-FFF2-40B4-BE49-F238E27FC236}">
                <a16:creationId xmlns:a16="http://schemas.microsoft.com/office/drawing/2014/main" id="{A4FAA89D-F7F9-7B18-5E33-E7F881C19B01}"/>
              </a:ext>
            </a:extLst>
          </p:cNvPr>
          <p:cNvSpPr txBox="1"/>
          <p:nvPr/>
        </p:nvSpPr>
        <p:spPr>
          <a:xfrm>
            <a:off x="557072" y="4892678"/>
            <a:ext cx="4727447" cy="338554"/>
          </a:xfrm>
          <a:prstGeom prst="rect">
            <a:avLst/>
          </a:prstGeom>
          <a:solidFill>
            <a:schemeClr val="accent1">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600" b="1" i="0" u="none" strike="noStrike" dirty="0">
                <a:effectLst/>
                <a:latin typeface="+mj-ea"/>
                <a:ea typeface="+mj-ea"/>
              </a:rPr>
              <a:t>QPL</a:t>
            </a:r>
            <a:r>
              <a:rPr lang="ja-JP" altLang="en-US" sz="1600" b="0" i="0" u="none" strike="noStrike" dirty="0">
                <a:effectLst/>
                <a:latin typeface="+mj-ea"/>
                <a:ea typeface="+mj-ea"/>
              </a:rPr>
              <a:t>配布</a:t>
            </a:r>
            <a:r>
              <a:rPr lang="ja-JP" altLang="en-US" sz="1600" dirty="0">
                <a:latin typeface="+mj-ea"/>
              </a:rPr>
              <a:t>＋個別説明</a:t>
            </a:r>
            <a:r>
              <a:rPr lang="ja-JP" altLang="en-US" sz="1600" dirty="0">
                <a:latin typeface="+mj-ea"/>
                <a:ea typeface="+mj-ea"/>
              </a:rPr>
              <a:t>＋医療者の積極的アプローチ</a:t>
            </a:r>
          </a:p>
        </p:txBody>
      </p:sp>
      <p:sp>
        <p:nvSpPr>
          <p:cNvPr id="18" name="テキスト ボックス 17">
            <a:extLst>
              <a:ext uri="{FF2B5EF4-FFF2-40B4-BE49-F238E27FC236}">
                <a16:creationId xmlns:a16="http://schemas.microsoft.com/office/drawing/2014/main" id="{8F20C425-6669-E863-D624-7D7021461F4C}"/>
              </a:ext>
            </a:extLst>
          </p:cNvPr>
          <p:cNvSpPr txBox="1"/>
          <p:nvPr/>
        </p:nvSpPr>
        <p:spPr>
          <a:xfrm>
            <a:off x="557072" y="526866"/>
            <a:ext cx="2138627" cy="338554"/>
          </a:xfrm>
          <a:prstGeom prst="rect">
            <a:avLst/>
          </a:prstGeom>
          <a:solidFill>
            <a:schemeClr val="accent2">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600" b="1" i="0" u="none" strike="noStrike" dirty="0">
                <a:effectLst/>
                <a:latin typeface="+mj-ea"/>
                <a:ea typeface="+mj-ea"/>
              </a:rPr>
              <a:t>QPL</a:t>
            </a:r>
            <a:r>
              <a:rPr lang="ja-JP" altLang="en-US" sz="1600" b="0" i="0" u="none" strike="noStrike" dirty="0">
                <a:effectLst/>
                <a:latin typeface="+mj-ea"/>
                <a:ea typeface="+mj-ea"/>
              </a:rPr>
              <a:t>配布＋個別説明</a:t>
            </a:r>
            <a:endParaRPr lang="ja-JP" altLang="en-US" sz="1600" dirty="0">
              <a:latin typeface="+mj-ea"/>
              <a:ea typeface="+mj-ea"/>
            </a:endParaRPr>
          </a:p>
        </p:txBody>
      </p:sp>
      <p:sp>
        <p:nvSpPr>
          <p:cNvPr id="19" name="テキスト ボックス 18">
            <a:extLst>
              <a:ext uri="{FF2B5EF4-FFF2-40B4-BE49-F238E27FC236}">
                <a16:creationId xmlns:a16="http://schemas.microsoft.com/office/drawing/2014/main" id="{F1689964-11F7-26FA-F93B-7A594840250E}"/>
              </a:ext>
            </a:extLst>
          </p:cNvPr>
          <p:cNvSpPr txBox="1"/>
          <p:nvPr/>
        </p:nvSpPr>
        <p:spPr>
          <a:xfrm>
            <a:off x="9090545" y="1169890"/>
            <a:ext cx="2320611" cy="584775"/>
          </a:xfrm>
          <a:prstGeom prst="rect">
            <a:avLst/>
          </a:prstGeom>
          <a:solidFill>
            <a:schemeClr val="accent2">
              <a:lumMod val="20000"/>
              <a:lumOff val="80000"/>
            </a:schemeClr>
          </a:solidFill>
          <a:ln>
            <a:solidFill>
              <a:schemeClr val="accent2"/>
            </a:solidFill>
          </a:ln>
        </p:spPr>
        <p:txBody>
          <a:bodyPr wrap="square" rtlCol="0">
            <a:spAutoFit/>
          </a:bodyPr>
          <a:lstStyle/>
          <a:p>
            <a:r>
              <a:rPr lang="ja-JP" altLang="en-US" sz="1600" dirty="0">
                <a:latin typeface="+mj-ea"/>
                <a:ea typeface="+mj-ea"/>
              </a:rPr>
              <a:t>有効性が示された研究　７報</a:t>
            </a:r>
            <a:r>
              <a:rPr lang="en-US" altLang="ja-JP" sz="1600" dirty="0">
                <a:latin typeface="+mj-ea"/>
                <a:ea typeface="+mj-ea"/>
              </a:rPr>
              <a:t>/15</a:t>
            </a:r>
            <a:r>
              <a:rPr lang="ja-JP" altLang="en-US" sz="1600" dirty="0">
                <a:latin typeface="+mj-ea"/>
                <a:ea typeface="+mj-ea"/>
              </a:rPr>
              <a:t>報</a:t>
            </a:r>
            <a:endParaRPr kumimoji="1" lang="ja-JP" altLang="en-US" sz="1600" dirty="0">
              <a:latin typeface="+mj-ea"/>
              <a:ea typeface="+mj-ea"/>
            </a:endParaRPr>
          </a:p>
        </p:txBody>
      </p:sp>
      <p:sp>
        <p:nvSpPr>
          <p:cNvPr id="20" name="テキスト ボックス 19">
            <a:extLst>
              <a:ext uri="{FF2B5EF4-FFF2-40B4-BE49-F238E27FC236}">
                <a16:creationId xmlns:a16="http://schemas.microsoft.com/office/drawing/2014/main" id="{2E9D76AA-E0E3-C29D-0231-625474DF216D}"/>
              </a:ext>
            </a:extLst>
          </p:cNvPr>
          <p:cNvSpPr txBox="1"/>
          <p:nvPr/>
        </p:nvSpPr>
        <p:spPr>
          <a:xfrm>
            <a:off x="8216054" y="4892678"/>
            <a:ext cx="3228975" cy="338554"/>
          </a:xfrm>
          <a:prstGeom prst="rect">
            <a:avLst/>
          </a:prstGeom>
          <a:solidFill>
            <a:schemeClr val="accent1">
              <a:lumMod val="20000"/>
              <a:lumOff val="80000"/>
            </a:schemeClr>
          </a:solidFill>
          <a:ln>
            <a:solidFill>
              <a:schemeClr val="tx2"/>
            </a:solidFill>
          </a:ln>
        </p:spPr>
        <p:txBody>
          <a:bodyPr wrap="square" rtlCol="0">
            <a:spAutoFit/>
          </a:bodyPr>
          <a:lstStyle/>
          <a:p>
            <a:r>
              <a:rPr lang="ja-JP" altLang="en-US" sz="1600" dirty="0">
                <a:latin typeface="+mj-ea"/>
                <a:ea typeface="+mj-ea"/>
              </a:rPr>
              <a:t>有効性が示された研究　</a:t>
            </a:r>
            <a:r>
              <a:rPr lang="en-US" altLang="ja-JP" sz="1600" dirty="0">
                <a:latin typeface="+mj-ea"/>
                <a:ea typeface="+mj-ea"/>
              </a:rPr>
              <a:t>4</a:t>
            </a:r>
            <a:r>
              <a:rPr lang="ja-JP" altLang="en-US" sz="1600" dirty="0">
                <a:latin typeface="+mj-ea"/>
                <a:ea typeface="+mj-ea"/>
              </a:rPr>
              <a:t>報</a:t>
            </a:r>
            <a:r>
              <a:rPr lang="en-US" altLang="ja-JP" sz="1600" dirty="0">
                <a:latin typeface="+mj-ea"/>
                <a:ea typeface="+mj-ea"/>
              </a:rPr>
              <a:t>/6</a:t>
            </a:r>
            <a:r>
              <a:rPr lang="ja-JP" altLang="en-US" sz="1600" dirty="0">
                <a:latin typeface="+mj-ea"/>
                <a:ea typeface="+mj-ea"/>
              </a:rPr>
              <a:t>報</a:t>
            </a:r>
            <a:endParaRPr lang="en-US" altLang="ja-JP" sz="1600" dirty="0">
              <a:latin typeface="+mj-ea"/>
              <a:ea typeface="+mj-ea"/>
            </a:endParaRPr>
          </a:p>
        </p:txBody>
      </p:sp>
      <p:sp>
        <p:nvSpPr>
          <p:cNvPr id="7" name="タイトル 1">
            <a:extLst>
              <a:ext uri="{FF2B5EF4-FFF2-40B4-BE49-F238E27FC236}">
                <a16:creationId xmlns:a16="http://schemas.microsoft.com/office/drawing/2014/main" id="{1B9F0D20-ED8D-35A5-4BCB-474CF72FD158}"/>
              </a:ext>
            </a:extLst>
          </p:cNvPr>
          <p:cNvSpPr txBox="1">
            <a:spLocks/>
          </p:cNvSpPr>
          <p:nvPr/>
        </p:nvSpPr>
        <p:spPr>
          <a:xfrm>
            <a:off x="1118057" y="376268"/>
            <a:ext cx="10580914" cy="544205"/>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b="1" dirty="0">
                <a:latin typeface="+mn-ea"/>
                <a:ea typeface="+mn-ea"/>
                <a:cs typeface="Times New Roman" panose="02020603050405020304" pitchFamily="18" charset="0"/>
              </a:rPr>
              <a:t>質問促進リスト（</a:t>
            </a:r>
            <a:r>
              <a:rPr lang="en-US" altLang="ja-JP" sz="2800" b="1" dirty="0">
                <a:latin typeface="+mn-ea"/>
                <a:ea typeface="+mn-ea"/>
                <a:cs typeface="Times New Roman" panose="02020603050405020304" pitchFamily="18" charset="0"/>
              </a:rPr>
              <a:t>QPL</a:t>
            </a:r>
            <a:r>
              <a:rPr lang="ja-JP" altLang="en-US" sz="2800" b="1" dirty="0">
                <a:latin typeface="+mn-ea"/>
                <a:ea typeface="+mn-ea"/>
                <a:cs typeface="Times New Roman" panose="02020603050405020304" pitchFamily="18" charset="0"/>
              </a:rPr>
              <a:t>）に関する研究論文集</a:t>
            </a:r>
            <a:endParaRPr lang="ja-JP" altLang="en-US" sz="2800" b="1" dirty="0">
              <a:latin typeface="+mn-ea"/>
              <a:ea typeface="+mn-ea"/>
            </a:endParaRPr>
          </a:p>
        </p:txBody>
      </p:sp>
    </p:spTree>
    <p:custDataLst>
      <p:tags r:id="rId1"/>
    </p:custDataLst>
    <p:extLst>
      <p:ext uri="{BB962C8B-B14F-4D97-AF65-F5344CB8AC3E}">
        <p14:creationId xmlns:p14="http://schemas.microsoft.com/office/powerpoint/2010/main" val="1051953131"/>
      </p:ext>
    </p:extLst>
  </p:cSld>
  <p:clrMapOvr>
    <a:masterClrMapping/>
  </p:clrMapOvr>
  <mc:AlternateContent xmlns:mc="http://schemas.openxmlformats.org/markup-compatibility/2006" xmlns:p14="http://schemas.microsoft.com/office/powerpoint/2010/main">
    <mc:Choice Requires="p14">
      <p:transition spd="slow" p14:dur="2000" advTm="46571"/>
    </mc:Choice>
    <mc:Fallback xmlns="">
      <p:transition spd="slow" advTm="465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C2D94D5-73D4-89E8-8FB9-F1160EC93CD1}"/>
              </a:ext>
            </a:extLst>
          </p:cNvPr>
          <p:cNvSpPr txBox="1"/>
          <p:nvPr/>
        </p:nvSpPr>
        <p:spPr>
          <a:xfrm>
            <a:off x="791953" y="815738"/>
            <a:ext cx="4914900" cy="4685898"/>
          </a:xfrm>
          <a:prstGeom prst="rect">
            <a:avLst/>
          </a:prstGeom>
          <a:noFill/>
          <a:ln>
            <a:solidFill>
              <a:schemeClr val="accent5"/>
            </a:solidFill>
          </a:ln>
        </p:spPr>
        <p:txBody>
          <a:bodyPr wrap="square">
            <a:spAutoFit/>
          </a:bodyPr>
          <a:lstStyle/>
          <a:p>
            <a:pPr>
              <a:lnSpc>
                <a:spcPct val="150000"/>
              </a:lnSpc>
            </a:pPr>
            <a:r>
              <a:rPr lang="en-US" altLang="ja-JP" sz="2000" kern="100" dirty="0">
                <a:effectLst/>
                <a:latin typeface="+mn-ea"/>
                <a:cs typeface="Times New Roman" panose="02020603050405020304" pitchFamily="18" charset="0"/>
              </a:rPr>
              <a:t>【</a:t>
            </a:r>
            <a:r>
              <a:rPr lang="en-US" altLang="ja-JP" sz="2000" b="1" kern="100" dirty="0">
                <a:effectLst/>
                <a:latin typeface="+mn-ea"/>
                <a:cs typeface="Times New Roman" panose="02020603050405020304" pitchFamily="18" charset="0"/>
              </a:rPr>
              <a:t>QPL</a:t>
            </a:r>
            <a:r>
              <a:rPr lang="ja-JP" altLang="ja-JP" sz="2000" kern="100" dirty="0">
                <a:effectLst/>
                <a:latin typeface="+mn-ea"/>
                <a:cs typeface="Times New Roman" panose="02020603050405020304" pitchFamily="18" charset="0"/>
              </a:rPr>
              <a:t>の</a:t>
            </a:r>
            <a:r>
              <a:rPr lang="ja-JP" altLang="en-US" sz="2000" kern="100" dirty="0">
                <a:effectLst/>
                <a:latin typeface="+mn-ea"/>
                <a:cs typeface="Times New Roman" panose="02020603050405020304" pitchFamily="18" charset="0"/>
              </a:rPr>
              <a:t>効用</a:t>
            </a:r>
            <a:r>
              <a:rPr lang="en-US" altLang="ja-JP" sz="2000" kern="100" dirty="0">
                <a:latin typeface="+mn-ea"/>
                <a:cs typeface="Times New Roman" panose="02020603050405020304" pitchFamily="18" charset="0"/>
              </a:rPr>
              <a:t>】</a:t>
            </a:r>
            <a:endParaRPr lang="ja-JP" altLang="ja-JP" sz="2000" kern="100" dirty="0">
              <a:effectLst/>
              <a:latin typeface="+mn-ea"/>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ja-JP" altLang="ja-JP" sz="1200" b="1" kern="100" dirty="0">
                <a:effectLst/>
                <a:latin typeface="+mn-ea"/>
                <a:cs typeface="Times New Roman" panose="02020603050405020304" pitchFamily="18" charset="0"/>
              </a:rPr>
              <a:t>患者中心のケアの促進</a:t>
            </a:r>
            <a:br>
              <a:rPr lang="en-US" altLang="ja-JP" sz="1200" kern="100" dirty="0">
                <a:effectLst/>
                <a:latin typeface="+mn-ea"/>
                <a:cs typeface="Times New Roman" panose="02020603050405020304" pitchFamily="18" charset="0"/>
              </a:rPr>
            </a:br>
            <a:r>
              <a:rPr lang="ja-JP" altLang="ja-JP" sz="1200" kern="100" dirty="0">
                <a:effectLst/>
                <a:latin typeface="+mn-ea"/>
                <a:cs typeface="Times New Roman" panose="02020603050405020304" pitchFamily="18" charset="0"/>
              </a:rPr>
              <a:t>患者が自身の懸念や疑問をより適切に医療者に伝えられるようになり、患者主体の治療計画が進む</a:t>
            </a:r>
            <a:r>
              <a:rPr lang="en-US" altLang="ja-JP" sz="1200" kern="100" dirty="0">
                <a:effectLst/>
                <a:latin typeface="+mn-ea"/>
                <a:cs typeface="Times New Roman" panose="02020603050405020304" pitchFamily="18" charset="0"/>
              </a:rPr>
              <a:t>.</a:t>
            </a:r>
            <a:endParaRPr lang="ja-JP" altLang="ja-JP" sz="1200" kern="100" dirty="0">
              <a:effectLst/>
              <a:latin typeface="+mn-ea"/>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ja-JP" altLang="ja-JP" sz="1200" b="1" kern="100" dirty="0">
                <a:effectLst/>
                <a:latin typeface="+mn-ea"/>
                <a:cs typeface="Times New Roman" panose="02020603050405020304" pitchFamily="18" charset="0"/>
              </a:rPr>
              <a:t>コミュニケーションの改善</a:t>
            </a:r>
            <a:br>
              <a:rPr lang="en-US" altLang="ja-JP" sz="1200" kern="100" dirty="0">
                <a:effectLst/>
                <a:latin typeface="+mn-ea"/>
                <a:cs typeface="Times New Roman" panose="02020603050405020304" pitchFamily="18" charset="0"/>
              </a:rPr>
            </a:br>
            <a:r>
              <a:rPr lang="ja-JP" altLang="ja-JP" sz="1200" kern="100" dirty="0">
                <a:effectLst/>
                <a:latin typeface="+mn-ea"/>
                <a:cs typeface="Times New Roman" panose="02020603050405020304" pitchFamily="18" charset="0"/>
              </a:rPr>
              <a:t>医療者との対話が円滑にな</a:t>
            </a:r>
            <a:r>
              <a:rPr lang="ja-JP" altLang="en-US" sz="1200" kern="100" dirty="0">
                <a:effectLst/>
                <a:latin typeface="+mn-ea"/>
                <a:cs typeface="Times New Roman" panose="02020603050405020304" pitchFamily="18" charset="0"/>
              </a:rPr>
              <a:t>る一方</a:t>
            </a:r>
            <a:r>
              <a:rPr lang="ja-JP" altLang="ja-JP" sz="1200" kern="100" dirty="0">
                <a:effectLst/>
                <a:latin typeface="+mn-ea"/>
                <a:cs typeface="Times New Roman" panose="02020603050405020304" pitchFamily="18" charset="0"/>
              </a:rPr>
              <a:t>、患者の不安</a:t>
            </a:r>
            <a:r>
              <a:rPr lang="ja-JP" altLang="en-US" sz="1200" kern="100" dirty="0">
                <a:latin typeface="+mn-ea"/>
                <a:cs typeface="Times New Roman" panose="02020603050405020304" pitchFamily="18" charset="0"/>
              </a:rPr>
              <a:t>は</a:t>
            </a:r>
            <a:r>
              <a:rPr lang="ja-JP" altLang="en-US" sz="1200" kern="100" dirty="0">
                <a:effectLst/>
                <a:latin typeface="+mn-ea"/>
                <a:cs typeface="Times New Roman" panose="02020603050405020304" pitchFamily="18" charset="0"/>
              </a:rPr>
              <a:t>増悪しない</a:t>
            </a:r>
            <a:r>
              <a:rPr lang="en-US" altLang="ja-JP" sz="1200" kern="100" dirty="0">
                <a:effectLst/>
                <a:latin typeface="+mn-ea"/>
                <a:cs typeface="Times New Roman" panose="02020603050405020304" pitchFamily="18" charset="0"/>
              </a:rPr>
              <a:t>.</a:t>
            </a:r>
            <a:r>
              <a:rPr lang="ja-JP" altLang="en-US" sz="1200" kern="100" dirty="0">
                <a:effectLst/>
                <a:latin typeface="+mn-ea"/>
                <a:cs typeface="Times New Roman" panose="02020603050405020304" pitchFamily="18" charset="0"/>
              </a:rPr>
              <a:t>　</a:t>
            </a:r>
            <a:r>
              <a:rPr lang="en-US" altLang="ja-JP" sz="1200" b="1" kern="100" dirty="0">
                <a:effectLst/>
                <a:latin typeface="+mn-ea"/>
                <a:cs typeface="Times New Roman" panose="02020603050405020304" pitchFamily="18" charset="0"/>
              </a:rPr>
              <a:t>QPL</a:t>
            </a:r>
            <a:r>
              <a:rPr lang="ja-JP" altLang="en-US" sz="1200" kern="100" dirty="0">
                <a:effectLst/>
                <a:latin typeface="+mn-ea"/>
                <a:cs typeface="Times New Roman" panose="02020603050405020304" pitchFamily="18" charset="0"/>
              </a:rPr>
              <a:t>配布に医療者の積極的アプローチを加えることがある</a:t>
            </a:r>
            <a:r>
              <a:rPr lang="en-US" altLang="ja-JP" sz="1200" kern="100" dirty="0">
                <a:effectLst/>
                <a:latin typeface="+mn-ea"/>
                <a:cs typeface="Times New Roman" panose="02020603050405020304" pitchFamily="18" charset="0"/>
              </a:rPr>
              <a:t>.</a:t>
            </a:r>
            <a:endParaRPr lang="ja-JP" altLang="ja-JP" sz="1200" kern="100" dirty="0">
              <a:effectLst/>
              <a:latin typeface="+mn-ea"/>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ja-JP" altLang="ja-JP" sz="1200" b="1" kern="100" dirty="0">
                <a:effectLst/>
                <a:latin typeface="+mn-ea"/>
                <a:cs typeface="Times New Roman" panose="02020603050405020304" pitchFamily="18" charset="0"/>
              </a:rPr>
              <a:t>満足度の向上</a:t>
            </a:r>
            <a:br>
              <a:rPr lang="en-US" altLang="ja-JP" sz="1200" kern="100" dirty="0">
                <a:effectLst/>
                <a:latin typeface="+mn-ea"/>
                <a:cs typeface="Times New Roman" panose="02020603050405020304" pitchFamily="18" charset="0"/>
              </a:rPr>
            </a:br>
            <a:r>
              <a:rPr lang="ja-JP" altLang="ja-JP" sz="1200" kern="100" dirty="0">
                <a:effectLst/>
                <a:latin typeface="+mn-ea"/>
                <a:cs typeface="Times New Roman" panose="02020603050405020304" pitchFamily="18" charset="0"/>
              </a:rPr>
              <a:t>患者が重要視するトピックが話し合われることで、診療に対する満足度が向上する</a:t>
            </a:r>
            <a:r>
              <a:rPr lang="en-US" altLang="ja-JP" sz="1200" kern="100" dirty="0">
                <a:effectLst/>
                <a:latin typeface="+mn-ea"/>
                <a:cs typeface="Times New Roman" panose="02020603050405020304" pitchFamily="18" charset="0"/>
              </a:rPr>
              <a:t>.</a:t>
            </a:r>
            <a:endParaRPr lang="ja-JP" altLang="ja-JP" sz="1200" kern="100" dirty="0">
              <a:effectLst/>
              <a:latin typeface="+mn-ea"/>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ja-JP" altLang="ja-JP" sz="1200" b="1" kern="100" dirty="0">
                <a:effectLst/>
                <a:latin typeface="+mn-ea"/>
                <a:cs typeface="Times New Roman" panose="02020603050405020304" pitchFamily="18" charset="0"/>
              </a:rPr>
              <a:t>治療理解度の向上</a:t>
            </a:r>
            <a:br>
              <a:rPr lang="en-US" altLang="ja-JP" sz="1200" kern="100" dirty="0">
                <a:effectLst/>
                <a:latin typeface="+mn-ea"/>
                <a:cs typeface="Times New Roman" panose="02020603050405020304" pitchFamily="18" charset="0"/>
              </a:rPr>
            </a:br>
            <a:r>
              <a:rPr lang="ja-JP" altLang="ja-JP" sz="1200" kern="100" dirty="0">
                <a:effectLst/>
                <a:latin typeface="+mn-ea"/>
                <a:cs typeface="Times New Roman" panose="02020603050405020304" pitchFamily="18" charset="0"/>
              </a:rPr>
              <a:t>患者が治療や予後についてより深く理解し、適切な意思決定を支援できる</a:t>
            </a:r>
            <a:r>
              <a:rPr lang="en-US" altLang="ja-JP" sz="1200" kern="100" dirty="0">
                <a:effectLst/>
                <a:latin typeface="+mn-ea"/>
                <a:cs typeface="Times New Roman" panose="02020603050405020304" pitchFamily="18" charset="0"/>
              </a:rPr>
              <a:t>.</a:t>
            </a:r>
            <a:endParaRPr lang="ja-JP" altLang="ja-JP" sz="1200" kern="100" dirty="0">
              <a:effectLst/>
              <a:latin typeface="+mn-ea"/>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ja-JP" altLang="ja-JP" sz="1200" b="1" kern="100" dirty="0">
                <a:effectLst/>
                <a:latin typeface="+mn-ea"/>
                <a:cs typeface="Times New Roman" panose="02020603050405020304" pitchFamily="18" charset="0"/>
              </a:rPr>
              <a:t>医療者にとっての利点</a:t>
            </a:r>
            <a:br>
              <a:rPr lang="en-US" altLang="ja-JP" sz="1200" kern="100" dirty="0">
                <a:effectLst/>
                <a:latin typeface="+mn-ea"/>
                <a:cs typeface="Times New Roman" panose="02020603050405020304" pitchFamily="18" charset="0"/>
              </a:rPr>
            </a:br>
            <a:r>
              <a:rPr lang="ja-JP" altLang="ja-JP" sz="1200" kern="100" dirty="0">
                <a:effectLst/>
                <a:latin typeface="+mn-ea"/>
                <a:cs typeface="Times New Roman" panose="02020603050405020304" pitchFamily="18" charset="0"/>
              </a:rPr>
              <a:t>医療者も患者の優先順位を理解しやすくなることで、効率的な対話が可能になる</a:t>
            </a:r>
            <a:r>
              <a:rPr lang="en-US" altLang="ja-JP" sz="1200" kern="100" dirty="0">
                <a:effectLst/>
                <a:latin typeface="+mn-ea"/>
                <a:cs typeface="Times New Roman" panose="02020603050405020304" pitchFamily="18" charset="0"/>
              </a:rPr>
              <a:t>.</a:t>
            </a:r>
            <a:endParaRPr lang="ja-JP" altLang="ja-JP" sz="1200" kern="100" dirty="0">
              <a:effectLst/>
              <a:latin typeface="+mn-ea"/>
              <a:cs typeface="Times New Roman" panose="02020603050405020304" pitchFamily="18" charset="0"/>
            </a:endParaRPr>
          </a:p>
        </p:txBody>
      </p:sp>
      <p:sp>
        <p:nvSpPr>
          <p:cNvPr id="6" name="テキスト ボックス 5">
            <a:extLst>
              <a:ext uri="{FF2B5EF4-FFF2-40B4-BE49-F238E27FC236}">
                <a16:creationId xmlns:a16="http://schemas.microsoft.com/office/drawing/2014/main" id="{50892433-ACAC-E532-D384-5B712B083145}"/>
              </a:ext>
            </a:extLst>
          </p:cNvPr>
          <p:cNvSpPr txBox="1"/>
          <p:nvPr/>
        </p:nvSpPr>
        <p:spPr>
          <a:xfrm>
            <a:off x="6479177" y="815738"/>
            <a:ext cx="4914900" cy="3850670"/>
          </a:xfrm>
          <a:prstGeom prst="rect">
            <a:avLst/>
          </a:prstGeom>
          <a:noFill/>
          <a:ln>
            <a:solidFill>
              <a:schemeClr val="accent5"/>
            </a:solidFill>
          </a:ln>
        </p:spPr>
        <p:txBody>
          <a:bodyPr wrap="square">
            <a:spAutoFit/>
          </a:bodyPr>
          <a:lstStyle/>
          <a:p>
            <a:pPr>
              <a:lnSpc>
                <a:spcPct val="150000"/>
              </a:lnSpc>
            </a:pPr>
            <a:r>
              <a:rPr lang="en-US" altLang="ja-JP" sz="2000" kern="100" dirty="0">
                <a:latin typeface="+mn-ea"/>
                <a:cs typeface="Times New Roman" panose="02020603050405020304" pitchFamily="18" charset="0"/>
              </a:rPr>
              <a:t>【</a:t>
            </a:r>
            <a:r>
              <a:rPr lang="en-US" altLang="ja-JP" sz="2000" b="1" kern="100" dirty="0">
                <a:effectLst/>
                <a:latin typeface="+mn-ea"/>
                <a:cs typeface="Times New Roman" panose="02020603050405020304" pitchFamily="18" charset="0"/>
              </a:rPr>
              <a:t>QPL</a:t>
            </a:r>
            <a:r>
              <a:rPr lang="ja-JP" altLang="ja-JP" sz="2000" kern="100" dirty="0">
                <a:effectLst/>
                <a:latin typeface="+mn-ea"/>
                <a:cs typeface="Times New Roman" panose="02020603050405020304" pitchFamily="18" charset="0"/>
              </a:rPr>
              <a:t>の課題</a:t>
            </a:r>
            <a:r>
              <a:rPr lang="en-US" altLang="ja-JP" sz="2000" kern="100" dirty="0">
                <a:latin typeface="+mn-ea"/>
                <a:cs typeface="Times New Roman" panose="02020603050405020304" pitchFamily="18" charset="0"/>
              </a:rPr>
              <a:t>】</a:t>
            </a:r>
            <a:endParaRPr lang="ja-JP" altLang="ja-JP" sz="2000" kern="100" dirty="0">
              <a:effectLst/>
              <a:latin typeface="+mn-ea"/>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ja-JP" altLang="ja-JP" sz="1200" b="1" kern="100" dirty="0">
                <a:effectLst/>
                <a:latin typeface="+mn-ea"/>
                <a:cs typeface="Times New Roman" panose="02020603050405020304" pitchFamily="18" charset="0"/>
              </a:rPr>
              <a:t>活用率の低さ</a:t>
            </a:r>
            <a:br>
              <a:rPr lang="en-US" altLang="ja-JP" sz="1200" kern="100" dirty="0">
                <a:effectLst/>
                <a:latin typeface="+mn-ea"/>
                <a:cs typeface="Times New Roman" panose="02020603050405020304" pitchFamily="18" charset="0"/>
              </a:rPr>
            </a:br>
            <a:r>
              <a:rPr lang="en-US" altLang="ja-JP" sz="1200" b="1" kern="100" dirty="0">
                <a:effectLst/>
                <a:latin typeface="+mn-ea"/>
                <a:cs typeface="Times New Roman" panose="02020603050405020304" pitchFamily="18" charset="0"/>
              </a:rPr>
              <a:t>QPL</a:t>
            </a:r>
            <a:r>
              <a:rPr lang="ja-JP" altLang="ja-JP" sz="1200" kern="100" dirty="0">
                <a:effectLst/>
                <a:latin typeface="+mn-ea"/>
                <a:cs typeface="Times New Roman" panose="02020603050405020304" pitchFamily="18" charset="0"/>
              </a:rPr>
              <a:t>を提供しても、患者や家族がそれを使う意識やスキルが不足している場合がある</a:t>
            </a:r>
            <a:r>
              <a:rPr lang="en-US" altLang="ja-JP" sz="1200" kern="100" dirty="0">
                <a:effectLst/>
                <a:latin typeface="+mn-ea"/>
                <a:cs typeface="Times New Roman" panose="02020603050405020304" pitchFamily="18" charset="0"/>
              </a:rPr>
              <a:t>.</a:t>
            </a:r>
            <a:endParaRPr lang="ja-JP" altLang="ja-JP" sz="1200" kern="100" dirty="0">
              <a:effectLst/>
              <a:latin typeface="+mn-ea"/>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ja-JP" altLang="ja-JP" sz="1200" b="1" kern="100" dirty="0">
                <a:effectLst/>
                <a:latin typeface="+mn-ea"/>
                <a:cs typeface="Times New Roman" panose="02020603050405020304" pitchFamily="18" charset="0"/>
              </a:rPr>
              <a:t>文化的・個人的要因</a:t>
            </a:r>
            <a:br>
              <a:rPr lang="en-US" altLang="ja-JP" sz="1200" kern="100" dirty="0">
                <a:effectLst/>
                <a:latin typeface="+mn-ea"/>
                <a:cs typeface="Times New Roman" panose="02020603050405020304" pitchFamily="18" charset="0"/>
              </a:rPr>
            </a:br>
            <a:r>
              <a:rPr lang="ja-JP" altLang="ja-JP" sz="1200" kern="100" dirty="0">
                <a:effectLst/>
                <a:latin typeface="+mn-ea"/>
                <a:cs typeface="Times New Roman" panose="02020603050405020304" pitchFamily="18" charset="0"/>
              </a:rPr>
              <a:t>日本を含むアジアでは、「質問することが医療者に対する失礼」と考える文化的背景が、</a:t>
            </a:r>
            <a:r>
              <a:rPr lang="en-US" altLang="ja-JP" sz="1200" b="1" kern="100" dirty="0">
                <a:effectLst/>
                <a:latin typeface="+mn-ea"/>
                <a:cs typeface="Times New Roman" panose="02020603050405020304" pitchFamily="18" charset="0"/>
              </a:rPr>
              <a:t>QPL</a:t>
            </a:r>
            <a:r>
              <a:rPr lang="ja-JP" altLang="ja-JP" sz="1200" kern="100" dirty="0">
                <a:effectLst/>
                <a:latin typeface="+mn-ea"/>
                <a:cs typeface="Times New Roman" panose="02020603050405020304" pitchFamily="18" charset="0"/>
              </a:rPr>
              <a:t>の使用を妨げる可能性がある</a:t>
            </a:r>
            <a:r>
              <a:rPr lang="en-US" altLang="ja-JP" sz="1200" kern="100" dirty="0">
                <a:effectLst/>
                <a:latin typeface="+mn-ea"/>
                <a:cs typeface="Times New Roman" panose="02020603050405020304" pitchFamily="18" charset="0"/>
              </a:rPr>
              <a:t>.</a:t>
            </a:r>
            <a:endParaRPr lang="ja-JP" altLang="ja-JP" sz="1200" kern="100" dirty="0">
              <a:effectLst/>
              <a:latin typeface="+mn-ea"/>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ja-JP" altLang="ja-JP" sz="1200" b="1" kern="100" dirty="0">
                <a:effectLst/>
                <a:latin typeface="+mn-ea"/>
                <a:cs typeface="Times New Roman" panose="02020603050405020304" pitchFamily="18" charset="0"/>
              </a:rPr>
              <a:t>汎用性の限界</a:t>
            </a:r>
            <a:br>
              <a:rPr lang="en-US" altLang="ja-JP" sz="1200" kern="100" dirty="0">
                <a:effectLst/>
                <a:latin typeface="+mn-ea"/>
                <a:cs typeface="Times New Roman" panose="02020603050405020304" pitchFamily="18" charset="0"/>
              </a:rPr>
            </a:br>
            <a:r>
              <a:rPr lang="ja-JP" altLang="ja-JP" sz="1200" kern="100" dirty="0">
                <a:effectLst/>
                <a:latin typeface="+mn-ea"/>
                <a:cs typeface="Times New Roman" panose="02020603050405020304" pitchFamily="18" charset="0"/>
              </a:rPr>
              <a:t>リストに含まれる質問が全ての患者に適切とは限らず、個別化が必要。患者にとって</a:t>
            </a:r>
            <a:r>
              <a:rPr lang="ja-JP" altLang="en-US" sz="1200" kern="100" dirty="0">
                <a:effectLst/>
                <a:latin typeface="+mn-ea"/>
                <a:cs typeface="Times New Roman" panose="02020603050405020304" pitchFamily="18" charset="0"/>
              </a:rPr>
              <a:t>、質問したい</a:t>
            </a:r>
            <a:r>
              <a:rPr lang="ja-JP" altLang="ja-JP" sz="1200" kern="100" dirty="0">
                <a:effectLst/>
                <a:latin typeface="+mn-ea"/>
                <a:cs typeface="Times New Roman" panose="02020603050405020304" pitchFamily="18" charset="0"/>
              </a:rPr>
              <a:t>タイミングが重要</a:t>
            </a:r>
            <a:r>
              <a:rPr lang="en-US" altLang="ja-JP" sz="1200" kern="100" dirty="0">
                <a:effectLst/>
                <a:latin typeface="+mn-ea"/>
                <a:cs typeface="Times New Roman" panose="02020603050405020304" pitchFamily="18" charset="0"/>
              </a:rPr>
              <a:t>.</a:t>
            </a:r>
            <a:endParaRPr lang="ja-JP" altLang="ja-JP" sz="1200" kern="100" dirty="0">
              <a:effectLst/>
              <a:latin typeface="+mn-ea"/>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ja-JP" altLang="ja-JP" sz="1200" b="1" kern="100" dirty="0">
                <a:effectLst/>
                <a:latin typeface="+mn-ea"/>
                <a:cs typeface="Times New Roman" panose="02020603050405020304" pitchFamily="18" charset="0"/>
              </a:rPr>
              <a:t>医療現場の制約</a:t>
            </a:r>
            <a:br>
              <a:rPr lang="en-US" altLang="ja-JP" sz="1200" kern="100" dirty="0">
                <a:effectLst/>
                <a:latin typeface="+mn-ea"/>
                <a:cs typeface="Times New Roman" panose="02020603050405020304" pitchFamily="18" charset="0"/>
              </a:rPr>
            </a:br>
            <a:r>
              <a:rPr lang="ja-JP" altLang="ja-JP" sz="1200" kern="100" dirty="0">
                <a:effectLst/>
                <a:latin typeface="+mn-ea"/>
                <a:cs typeface="Times New Roman" panose="02020603050405020304" pitchFamily="18" charset="0"/>
              </a:rPr>
              <a:t>忙しい診療現場では、</a:t>
            </a:r>
            <a:r>
              <a:rPr lang="en-US" altLang="ja-JP" sz="1200" b="1" kern="100" dirty="0">
                <a:effectLst/>
                <a:latin typeface="+mn-ea"/>
                <a:cs typeface="Times New Roman" panose="02020603050405020304" pitchFamily="18" charset="0"/>
              </a:rPr>
              <a:t>QPL</a:t>
            </a:r>
            <a:r>
              <a:rPr lang="ja-JP" altLang="ja-JP" sz="1200" kern="100" dirty="0">
                <a:effectLst/>
                <a:latin typeface="+mn-ea"/>
                <a:cs typeface="Times New Roman" panose="02020603050405020304" pitchFamily="18" charset="0"/>
              </a:rPr>
              <a:t>に基づく十分な対話時間を確保することが難しい場合がある</a:t>
            </a:r>
            <a:r>
              <a:rPr lang="en-US" altLang="ja-JP" sz="1200" kern="100" dirty="0">
                <a:effectLst/>
                <a:latin typeface="+mn-ea"/>
                <a:cs typeface="Times New Roman" panose="02020603050405020304" pitchFamily="18" charset="0"/>
              </a:rPr>
              <a:t>.</a:t>
            </a:r>
            <a:endParaRPr lang="ja-JP" altLang="ja-JP" sz="1200" kern="100" dirty="0">
              <a:effectLst/>
              <a:latin typeface="+mn-ea"/>
              <a:cs typeface="Times New Roman" panose="02020603050405020304" pitchFamily="18" charset="0"/>
            </a:endParaRPr>
          </a:p>
        </p:txBody>
      </p:sp>
      <p:sp>
        <p:nvSpPr>
          <p:cNvPr id="8" name="テキスト ボックス 7">
            <a:extLst>
              <a:ext uri="{FF2B5EF4-FFF2-40B4-BE49-F238E27FC236}">
                <a16:creationId xmlns:a16="http://schemas.microsoft.com/office/drawing/2014/main" id="{E133BF03-1338-9E9A-9B75-8883FE4AE671}"/>
              </a:ext>
            </a:extLst>
          </p:cNvPr>
          <p:cNvSpPr txBox="1"/>
          <p:nvPr/>
        </p:nvSpPr>
        <p:spPr>
          <a:xfrm>
            <a:off x="5825226" y="4729737"/>
            <a:ext cx="4281055" cy="646331"/>
          </a:xfrm>
          <a:prstGeom prst="rect">
            <a:avLst/>
          </a:prstGeom>
          <a:noFill/>
        </p:spPr>
        <p:txBody>
          <a:bodyPr wrap="square">
            <a:spAutoFit/>
          </a:bodyPr>
          <a:lstStyle/>
          <a:p>
            <a:pPr marL="0" indent="0">
              <a:buFont typeface="Arial" panose="020B0604020202020204" pitchFamily="34" charset="0"/>
              <a:buNone/>
              <a:defRPr/>
            </a:pPr>
            <a:r>
              <a:rPr lang="en-US" altLang="ja-JP" sz="1200" i="1" dirty="0">
                <a:latin typeface="Times New Roman" panose="02020603050405020304" pitchFamily="18" charset="0"/>
                <a:ea typeface="Meiryo" panose="020B0604030504040204" pitchFamily="34" charset="-128"/>
                <a:cs typeface="Times New Roman" panose="02020603050405020304" pitchFamily="18" charset="0"/>
              </a:rPr>
              <a:t>Shirai et al., 2012; Brandes et al., 2015; </a:t>
            </a:r>
            <a:r>
              <a:rPr lang="en-US" altLang="ja-JP" sz="1200" i="1" dirty="0" err="1">
                <a:latin typeface="Times New Roman" panose="02020603050405020304" pitchFamily="18" charset="0"/>
                <a:ea typeface="Meiryo" panose="020B0604030504040204" pitchFamily="34" charset="-128"/>
                <a:cs typeface="Times New Roman" panose="02020603050405020304" pitchFamily="18" charset="0"/>
              </a:rPr>
              <a:t>Keinki</a:t>
            </a:r>
            <a:r>
              <a:rPr lang="en-US" altLang="ja-JP" sz="1200" i="1" dirty="0">
                <a:latin typeface="Times New Roman" panose="02020603050405020304" pitchFamily="18" charset="0"/>
                <a:ea typeface="Meiryo" panose="020B0604030504040204" pitchFamily="34" charset="-128"/>
                <a:cs typeface="Times New Roman" panose="02020603050405020304" pitchFamily="18" charset="0"/>
              </a:rPr>
              <a:t> et al., 2021;</a:t>
            </a:r>
            <a:r>
              <a:rPr lang="en-US" altLang="ja-JP" sz="1100" i="1" dirty="0">
                <a:latin typeface="Meiryo" panose="020B0604030504040204" pitchFamily="34" charset="-128"/>
                <a:ea typeface="Meiryo" panose="020B0604030504040204" pitchFamily="34" charset="-128"/>
              </a:rPr>
              <a:t> </a:t>
            </a:r>
          </a:p>
          <a:p>
            <a:pPr marL="0" indent="0">
              <a:buFont typeface="Arial" panose="020B0604020202020204" pitchFamily="34" charset="0"/>
              <a:buNone/>
              <a:defRPr/>
            </a:pPr>
            <a:r>
              <a:rPr lang="ja-JP" altLang="en-US" sz="1200" i="1" dirty="0">
                <a:latin typeface="Meiryo" panose="020B0604030504040204" pitchFamily="34" charset="-128"/>
                <a:ea typeface="Meiryo" panose="020B0604030504040204" pitchFamily="34" charset="-128"/>
              </a:rPr>
              <a:t>がん医療における患者</a:t>
            </a:r>
            <a:r>
              <a:rPr lang="en-US" altLang="ja-JP" sz="1200" i="1" dirty="0">
                <a:latin typeface="Meiryo" panose="020B0604030504040204" pitchFamily="34" charset="-128"/>
                <a:ea typeface="Meiryo" panose="020B0604030504040204" pitchFamily="34" charset="-128"/>
              </a:rPr>
              <a:t>-</a:t>
            </a:r>
            <a:r>
              <a:rPr lang="ja-JP" altLang="en-US" sz="1200" i="1" dirty="0">
                <a:latin typeface="Meiryo" panose="020B0604030504040204" pitchFamily="34" charset="-128"/>
                <a:ea typeface="Meiryo" panose="020B0604030504040204" pitchFamily="34" charset="-128"/>
              </a:rPr>
              <a:t>医療者間のコミュニケーションガイドライン</a:t>
            </a:r>
            <a:r>
              <a:rPr lang="en-US" altLang="ja-JP" sz="1200" i="1" dirty="0">
                <a:latin typeface="Meiryo" panose="020B0604030504040204" pitchFamily="34" charset="-128"/>
                <a:ea typeface="Meiryo" panose="020B0604030504040204" pitchFamily="34" charset="-128"/>
              </a:rPr>
              <a:t>, 2022</a:t>
            </a:r>
          </a:p>
        </p:txBody>
      </p:sp>
      <p:sp>
        <p:nvSpPr>
          <p:cNvPr id="10" name="テキスト ボックス 9">
            <a:extLst>
              <a:ext uri="{FF2B5EF4-FFF2-40B4-BE49-F238E27FC236}">
                <a16:creationId xmlns:a16="http://schemas.microsoft.com/office/drawing/2014/main" id="{45AA1075-65C1-BB38-AB64-BD3999D88C6E}"/>
              </a:ext>
            </a:extLst>
          </p:cNvPr>
          <p:cNvSpPr txBox="1"/>
          <p:nvPr/>
        </p:nvSpPr>
        <p:spPr>
          <a:xfrm>
            <a:off x="791953" y="5527882"/>
            <a:ext cx="10354119" cy="1015663"/>
          </a:xfrm>
          <a:prstGeom prst="rect">
            <a:avLst/>
          </a:prstGeom>
          <a:noFill/>
        </p:spPr>
        <p:txBody>
          <a:bodyPr wrap="square">
            <a:spAutoFit/>
          </a:bodyPr>
          <a:lstStyle/>
          <a:p>
            <a:pPr>
              <a:defRPr/>
            </a:pPr>
            <a:r>
              <a:rPr lang="ja-JP" altLang="en-US" sz="2000" b="1" dirty="0">
                <a:latin typeface="Meiryo" panose="020B0604030504040204" pitchFamily="34" charset="-128"/>
                <a:ea typeface="Meiryo" panose="020B0604030504040204" pitchFamily="34" charset="-128"/>
              </a:rPr>
              <a:t>がん医療における患者</a:t>
            </a:r>
            <a:r>
              <a:rPr lang="en-US" altLang="ja-JP" sz="2000" b="1" dirty="0">
                <a:latin typeface="Meiryo" panose="020B0604030504040204" pitchFamily="34" charset="-128"/>
                <a:ea typeface="Meiryo" panose="020B0604030504040204" pitchFamily="34" charset="-128"/>
              </a:rPr>
              <a:t>-</a:t>
            </a:r>
            <a:r>
              <a:rPr lang="ja-JP" altLang="en-US" sz="2000" b="1" dirty="0">
                <a:latin typeface="Meiryo" panose="020B0604030504040204" pitchFamily="34" charset="-128"/>
                <a:ea typeface="Meiryo" panose="020B0604030504040204" pitchFamily="34" charset="-128"/>
              </a:rPr>
              <a:t>医療者間のコミュニケーションガイドライン</a:t>
            </a:r>
            <a:r>
              <a:rPr lang="ja-JP" altLang="en-US" sz="2000" dirty="0">
                <a:latin typeface="Meiryo" panose="020B0604030504040204" pitchFamily="34" charset="-128"/>
                <a:ea typeface="Meiryo" panose="020B0604030504040204" pitchFamily="34" charset="-128"/>
              </a:rPr>
              <a:t>により、</a:t>
            </a:r>
            <a:endParaRPr lang="en-US" altLang="ja-JP" sz="2000" dirty="0">
              <a:latin typeface="Meiryo" panose="020B0604030504040204" pitchFamily="34" charset="-128"/>
              <a:ea typeface="Meiryo" panose="020B0604030504040204" pitchFamily="34" charset="-128"/>
            </a:endParaRPr>
          </a:p>
          <a:p>
            <a:pPr>
              <a:defRPr/>
            </a:pPr>
            <a:r>
              <a:rPr lang="en-US" altLang="ja-JP" sz="2000" b="1" dirty="0">
                <a:latin typeface="Meiryo" panose="020B0604030504040204" pitchFamily="34" charset="-128"/>
                <a:ea typeface="Meiryo" panose="020B0604030504040204" pitchFamily="34" charset="-128"/>
              </a:rPr>
              <a:t>QPL</a:t>
            </a:r>
            <a:r>
              <a:rPr lang="ja-JP" altLang="en-US" sz="2000" b="1" dirty="0">
                <a:latin typeface="Meiryo" panose="020B0604030504040204" pitchFamily="34" charset="-128"/>
                <a:ea typeface="Meiryo" panose="020B0604030504040204" pitchFamily="34" charset="-128"/>
              </a:rPr>
              <a:t>配布</a:t>
            </a:r>
            <a:r>
              <a:rPr lang="ja-JP" altLang="en-US" sz="2000" dirty="0">
                <a:latin typeface="Meiryo" panose="020B0604030504040204" pitchFamily="34" charset="-128"/>
                <a:ea typeface="Meiryo" panose="020B0604030504040204" pitchFamily="34" charset="-128"/>
              </a:rPr>
              <a:t>は</a:t>
            </a:r>
            <a:r>
              <a:rPr lang="ja-JP" altLang="en-US" sz="2000" b="1" dirty="0">
                <a:latin typeface="Meiryo" panose="020B0604030504040204" pitchFamily="34" charset="-128"/>
                <a:ea typeface="Meiryo" panose="020B0604030504040204" pitchFamily="34" charset="-128"/>
              </a:rPr>
              <a:t>エビデンス強</a:t>
            </a:r>
            <a:r>
              <a:rPr lang="ja-JP" altLang="en-US" sz="2000" dirty="0">
                <a:latin typeface="Meiryo" panose="020B0604030504040204" pitchFamily="34" charset="-128"/>
                <a:ea typeface="Meiryo" panose="020B0604030504040204" pitchFamily="34" charset="-128"/>
              </a:rPr>
              <a:t>で、</a:t>
            </a:r>
            <a:r>
              <a:rPr lang="ja-JP" altLang="en-US" sz="2000" b="1" dirty="0">
                <a:latin typeface="Meiryo" panose="020B0604030504040204" pitchFamily="34" charset="-128"/>
                <a:ea typeface="Meiryo" panose="020B0604030504040204" pitchFamily="34" charset="-128"/>
              </a:rPr>
              <a:t>強く推奨</a:t>
            </a:r>
            <a:r>
              <a:rPr lang="ja-JP" altLang="en-US" sz="2000" dirty="0">
                <a:latin typeface="Meiryo" panose="020B0604030504040204" pitchFamily="34" charset="-128"/>
                <a:ea typeface="Meiryo" panose="020B0604030504040204" pitchFamily="34" charset="-128"/>
              </a:rPr>
              <a:t>された（</a:t>
            </a:r>
            <a:r>
              <a:rPr lang="en-US" altLang="ja-JP" sz="2000" dirty="0">
                <a:latin typeface="Meiryo" panose="020B0604030504040204" pitchFamily="34" charset="-128"/>
                <a:ea typeface="Meiryo" panose="020B0604030504040204" pitchFamily="34" charset="-128"/>
              </a:rPr>
              <a:t>2022</a:t>
            </a:r>
            <a:r>
              <a:rPr lang="ja-JP" altLang="en-US" sz="2000" dirty="0">
                <a:latin typeface="Meiryo" panose="020B0604030504040204" pitchFamily="34" charset="-128"/>
                <a:ea typeface="Meiryo" panose="020B0604030504040204" pitchFamily="34" charset="-128"/>
              </a:rPr>
              <a:t>）</a:t>
            </a:r>
            <a:r>
              <a:rPr lang="en-US" altLang="ja-JP" sz="2000" dirty="0">
                <a:latin typeface="Meiryo" panose="020B0604030504040204" pitchFamily="34" charset="-128"/>
                <a:ea typeface="Meiryo" panose="020B0604030504040204" pitchFamily="34" charset="-128"/>
              </a:rPr>
              <a:t>.</a:t>
            </a:r>
            <a:endParaRPr lang="ja-JP" altLang="en-US" sz="2000" dirty="0">
              <a:latin typeface="Meiryo" panose="020B0604030504040204" pitchFamily="34" charset="-128"/>
              <a:ea typeface="Meiryo" panose="020B0604030504040204" pitchFamily="34" charset="-128"/>
            </a:endParaRPr>
          </a:p>
          <a:p>
            <a:pPr marL="0" indent="0">
              <a:buFont typeface="Arial" panose="020B0604020202020204" pitchFamily="34" charset="0"/>
              <a:buNone/>
              <a:defRPr/>
            </a:pPr>
            <a:r>
              <a:rPr lang="ja-JP" altLang="en-US" sz="2000" dirty="0">
                <a:latin typeface="Meiryo" panose="020B0604030504040204" pitchFamily="34" charset="-128"/>
                <a:ea typeface="Meiryo" panose="020B0604030504040204" pitchFamily="34" charset="-128"/>
              </a:rPr>
              <a:t>しかし、臨床現場への</a:t>
            </a:r>
            <a:r>
              <a:rPr lang="en-US" altLang="ja-JP" sz="2000" b="1" dirty="0">
                <a:latin typeface="Meiryo" panose="020B0604030504040204" pitchFamily="34" charset="-128"/>
                <a:ea typeface="Meiryo" panose="020B0604030504040204" pitchFamily="34" charset="-128"/>
              </a:rPr>
              <a:t>QPL</a:t>
            </a:r>
            <a:r>
              <a:rPr lang="ja-JP" altLang="en-US" sz="2000" b="1" dirty="0">
                <a:latin typeface="Meiryo" panose="020B0604030504040204" pitchFamily="34" charset="-128"/>
                <a:ea typeface="Meiryo" panose="020B0604030504040204" pitchFamily="34" charset="-128"/>
              </a:rPr>
              <a:t>普及・実装は進んでおらず、患者に届いていない</a:t>
            </a:r>
            <a:r>
              <a:rPr lang="en-US" altLang="ja-JP" sz="2000" b="1" dirty="0">
                <a:latin typeface="Meiryo" panose="020B0604030504040204" pitchFamily="34" charset="-128"/>
                <a:ea typeface="Meiryo" panose="020B0604030504040204" pitchFamily="34" charset="-128"/>
              </a:rPr>
              <a:t>.</a:t>
            </a:r>
            <a:endParaRPr lang="ja-JP" altLang="en-US" sz="2000" dirty="0"/>
          </a:p>
        </p:txBody>
      </p:sp>
      <p:pic>
        <p:nvPicPr>
          <p:cNvPr id="3" name="図 2">
            <a:extLst>
              <a:ext uri="{FF2B5EF4-FFF2-40B4-BE49-F238E27FC236}">
                <a16:creationId xmlns:a16="http://schemas.microsoft.com/office/drawing/2014/main" id="{60798F88-2E80-F91D-6DFD-E580525590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4655" y="4788313"/>
            <a:ext cx="1169422" cy="1674911"/>
          </a:xfrm>
          <a:prstGeom prst="rect">
            <a:avLst/>
          </a:prstGeom>
          <a:ln>
            <a:noFill/>
          </a:ln>
          <a:effectLst>
            <a:outerShdw blurRad="292100" dist="139700" dir="2700000" algn="tl" rotWithShape="0">
              <a:srgbClr val="333333">
                <a:alpha val="65000"/>
              </a:srgbClr>
            </a:outerShdw>
          </a:effectLst>
        </p:spPr>
      </p:pic>
      <p:sp>
        <p:nvSpPr>
          <p:cNvPr id="11" name="タイトル 1">
            <a:extLst>
              <a:ext uri="{FF2B5EF4-FFF2-40B4-BE49-F238E27FC236}">
                <a16:creationId xmlns:a16="http://schemas.microsoft.com/office/drawing/2014/main" id="{8D85D316-9DF2-4B92-BAB5-96A4A982F0DF}"/>
              </a:ext>
            </a:extLst>
          </p:cNvPr>
          <p:cNvSpPr txBox="1">
            <a:spLocks/>
          </p:cNvSpPr>
          <p:nvPr/>
        </p:nvSpPr>
        <p:spPr>
          <a:xfrm>
            <a:off x="233563" y="106078"/>
            <a:ext cx="11812667" cy="9660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b="1" dirty="0">
                <a:latin typeface="+mj-ea"/>
              </a:rPr>
              <a:t>質問促進</a:t>
            </a:r>
            <a:r>
              <a:rPr lang="ja-JP" altLang="en-US" sz="2800" b="1">
                <a:latin typeface="+mj-ea"/>
              </a:rPr>
              <a:t>リスト（</a:t>
            </a:r>
            <a:r>
              <a:rPr lang="en-US" altLang="ja-JP" sz="2800" b="1" dirty="0">
                <a:latin typeface="+mj-ea"/>
              </a:rPr>
              <a:t>QPL</a:t>
            </a:r>
            <a:r>
              <a:rPr lang="ja-JP" altLang="en-US" sz="2800" b="1" dirty="0">
                <a:latin typeface="+mj-ea"/>
              </a:rPr>
              <a:t>）の効用と課題</a:t>
            </a:r>
          </a:p>
        </p:txBody>
      </p:sp>
    </p:spTree>
    <p:extLst>
      <p:ext uri="{BB962C8B-B14F-4D97-AF65-F5344CB8AC3E}">
        <p14:creationId xmlns:p14="http://schemas.microsoft.com/office/powerpoint/2010/main" val="3392135235"/>
      </p:ext>
    </p:extLst>
  </p:cSld>
  <p:clrMapOvr>
    <a:masterClrMapping/>
  </p:clrMapOvr>
  <mc:AlternateContent xmlns:mc="http://schemas.openxmlformats.org/markup-compatibility/2006" xmlns:p14="http://schemas.microsoft.com/office/powerpoint/2010/main">
    <mc:Choice Requires="p14">
      <p:transition spd="slow" p14:dur="2000" advTm="20453"/>
    </mc:Choice>
    <mc:Fallback xmlns="">
      <p:transition spd="slow" advTm="2045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1AA12-2909-69F6-AD23-CAB3258848C7}"/>
            </a:ext>
          </a:extLst>
        </p:cNvPr>
        <p:cNvGrpSpPr/>
        <p:nvPr/>
      </p:nvGrpSpPr>
      <p:grpSpPr>
        <a:xfrm>
          <a:off x="0" y="0"/>
          <a:ext cx="0" cy="0"/>
          <a:chOff x="0" y="0"/>
          <a:chExt cx="0" cy="0"/>
        </a:xfrm>
      </p:grpSpPr>
      <p:sp>
        <p:nvSpPr>
          <p:cNvPr id="5" name="タイトル 1">
            <a:extLst>
              <a:ext uri="{FF2B5EF4-FFF2-40B4-BE49-F238E27FC236}">
                <a16:creationId xmlns:a16="http://schemas.microsoft.com/office/drawing/2014/main" id="{F59761B6-D3A4-8EC2-E832-295C6C2ACA6A}"/>
              </a:ext>
            </a:extLst>
          </p:cNvPr>
          <p:cNvSpPr>
            <a:spLocks noGrp="1"/>
          </p:cNvSpPr>
          <p:nvPr>
            <p:ph type="ctrTitle"/>
          </p:nvPr>
        </p:nvSpPr>
        <p:spPr>
          <a:xfrm>
            <a:off x="0" y="1715111"/>
            <a:ext cx="12192000" cy="2268276"/>
          </a:xfrm>
          <a:noFill/>
          <a:ln>
            <a:noFill/>
          </a:ln>
        </p:spPr>
        <p:txBody>
          <a:bodyPr anchor="ctr">
            <a:normAutofit/>
          </a:bodyPr>
          <a:lstStyle/>
          <a:p>
            <a:r>
              <a:rPr lang="ja-JP" altLang="ja-JP" sz="4000" b="1">
                <a:effectLst/>
                <a:latin typeface="Meiryo" panose="020B0604030504040204" pitchFamily="34" charset="-128"/>
                <a:ea typeface="Meiryo" panose="020B0604030504040204" pitchFamily="34" charset="-128"/>
                <a:cs typeface="Times New Roman" panose="02020603050405020304" pitchFamily="18" charset="0"/>
              </a:rPr>
              <a:t>がん</a:t>
            </a:r>
            <a:r>
              <a:rPr lang="ja-JP" altLang="en-US" sz="4000" b="1">
                <a:latin typeface="Meiryo" panose="020B0604030504040204" pitchFamily="34" charset="-128"/>
                <a:ea typeface="Meiryo" panose="020B0604030504040204" pitchFamily="34" charset="-128"/>
                <a:cs typeface="Times New Roman" panose="02020603050405020304" pitchFamily="18" charset="0"/>
              </a:rPr>
              <a:t>医療</a:t>
            </a:r>
            <a:r>
              <a:rPr lang="ja-JP" altLang="ja-JP" sz="4000" b="1">
                <a:effectLst/>
                <a:latin typeface="Meiryo" panose="020B0604030504040204" pitchFamily="34" charset="-128"/>
                <a:ea typeface="Meiryo" panose="020B0604030504040204" pitchFamily="34" charset="-128"/>
                <a:cs typeface="Times New Roman" panose="02020603050405020304" pitchFamily="18" charset="0"/>
              </a:rPr>
              <a:t>における質問促進リスト</a:t>
            </a:r>
            <a:r>
              <a:rPr lang="ja-JP" altLang="ja-JP" sz="4000" b="1">
                <a:effectLst/>
                <a:latin typeface="Meiryo" panose="020B0604030504040204" pitchFamily="34" charset="-128"/>
                <a:ea typeface="Meiryo" panose="020B0604030504040204" pitchFamily="34" charset="-128"/>
              </a:rPr>
              <a:t> </a:t>
            </a:r>
            <a:endParaRPr kumimoji="1" lang="ja-JP" altLang="en-US" sz="4000" b="1" dirty="0">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2BBCEF34-C454-B3E9-F62D-5365CA3DC6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580" y="3152421"/>
            <a:ext cx="1711419" cy="2003612"/>
          </a:xfrm>
          <a:prstGeom prst="rect">
            <a:avLst/>
          </a:prstGeom>
        </p:spPr>
      </p:pic>
      <p:sp>
        <p:nvSpPr>
          <p:cNvPr id="10" name="テキスト ボックス 9">
            <a:extLst>
              <a:ext uri="{FF2B5EF4-FFF2-40B4-BE49-F238E27FC236}">
                <a16:creationId xmlns:a16="http://schemas.microsoft.com/office/drawing/2014/main" id="{4EBF7DBA-10C0-C1E3-B8F9-E5B5217CA5E5}"/>
              </a:ext>
            </a:extLst>
          </p:cNvPr>
          <p:cNvSpPr txBox="1"/>
          <p:nvPr/>
        </p:nvSpPr>
        <p:spPr>
          <a:xfrm>
            <a:off x="10876865" y="4172599"/>
            <a:ext cx="737066" cy="830997"/>
          </a:xfrm>
          <a:prstGeom prst="rect">
            <a:avLst/>
          </a:prstGeom>
          <a:noFill/>
        </p:spPr>
        <p:txBody>
          <a:bodyPr wrap="square" rtlCol="0">
            <a:spAutoFit/>
          </a:bodyPr>
          <a:lstStyle/>
          <a:p>
            <a:r>
              <a:rPr kumimoji="1" lang="ja-JP" altLang="en-US" sz="800">
                <a:latin typeface="Meiryo" panose="020B0604030504040204" pitchFamily="34" charset="-128"/>
                <a:ea typeface="Meiryo" panose="020B0604030504040204" pitchFamily="34" charset="-128"/>
              </a:rPr>
              <a:t>☑️</a:t>
            </a:r>
            <a:r>
              <a:rPr kumimoji="1" lang="en-US" altLang="ja-JP" sz="800" dirty="0">
                <a:latin typeface="Meiryo" panose="020B0604030504040204" pitchFamily="34" charset="-128"/>
                <a:ea typeface="Meiryo" panose="020B0604030504040204" pitchFamily="34" charset="-128"/>
              </a:rPr>
              <a:t>………?</a:t>
            </a:r>
          </a:p>
          <a:p>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a:t>
            </a:r>
          </a:p>
          <a:p>
            <a:r>
              <a:rPr kumimoji="1" lang="ja-JP" altLang="en-US" sz="800">
                <a:latin typeface="Meiryo" panose="020B0604030504040204" pitchFamily="34" charset="-128"/>
                <a:ea typeface="Meiryo" panose="020B0604030504040204" pitchFamily="34" charset="-128"/>
              </a:rPr>
              <a:t>☑️</a:t>
            </a:r>
            <a:r>
              <a:rPr kumimoji="1" lang="en-US" altLang="ja-JP" sz="800" dirty="0">
                <a:latin typeface="Meiryo" panose="020B0604030504040204" pitchFamily="34" charset="-128"/>
                <a:ea typeface="Meiryo" panose="020B0604030504040204" pitchFamily="34" charset="-128"/>
              </a:rPr>
              <a:t>……?</a:t>
            </a:r>
          </a:p>
          <a:p>
            <a:r>
              <a:rPr kumimoji="1" lang="ja-JP" altLang="en-US" sz="800">
                <a:latin typeface="Meiryo" panose="020B0604030504040204" pitchFamily="34" charset="-128"/>
                <a:ea typeface="Meiryo" panose="020B0604030504040204" pitchFamily="34" charset="-128"/>
              </a:rPr>
              <a:t>☑️</a:t>
            </a:r>
            <a:r>
              <a:rPr kumimoji="1" lang="en-US" altLang="ja-JP" sz="800" dirty="0">
                <a:latin typeface="Meiryo" panose="020B0604030504040204" pitchFamily="34" charset="-128"/>
                <a:ea typeface="Meiryo" panose="020B0604030504040204" pitchFamily="34" charset="-128"/>
              </a:rPr>
              <a:t>………?</a:t>
            </a:r>
          </a:p>
          <a:p>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a:t>
            </a:r>
            <a:endParaRPr kumimoji="1"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a:t>
            </a:r>
          </a:p>
        </p:txBody>
      </p:sp>
      <p:sp>
        <p:nvSpPr>
          <p:cNvPr id="11" name="正方形/長方形 10">
            <a:extLst>
              <a:ext uri="{FF2B5EF4-FFF2-40B4-BE49-F238E27FC236}">
                <a16:creationId xmlns:a16="http://schemas.microsoft.com/office/drawing/2014/main" id="{83F37DDF-5E4F-8BA5-AF1D-C8A44660B819}"/>
              </a:ext>
            </a:extLst>
          </p:cNvPr>
          <p:cNvSpPr/>
          <p:nvPr/>
        </p:nvSpPr>
        <p:spPr>
          <a:xfrm>
            <a:off x="1754323" y="3126905"/>
            <a:ext cx="8512460" cy="148593"/>
          </a:xfrm>
          <a:prstGeom prst="rect">
            <a:avLst/>
          </a:prstGeom>
          <a:solidFill>
            <a:schemeClr val="bg2">
              <a:lumMod val="75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9D12BA0F-0A7A-7B13-914C-D0BBCD4EA2B3}"/>
              </a:ext>
            </a:extLst>
          </p:cNvPr>
          <p:cNvSpPr txBox="1">
            <a:spLocks/>
          </p:cNvSpPr>
          <p:nvPr/>
        </p:nvSpPr>
        <p:spPr>
          <a:xfrm>
            <a:off x="1799531" y="3916728"/>
            <a:ext cx="8225778" cy="544205"/>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ja-JP" altLang="en-US" sz="2800"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３．配布のタイミングと活用例</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2" name="テキスト ボックス 11">
            <a:extLst>
              <a:ext uri="{FF2B5EF4-FFF2-40B4-BE49-F238E27FC236}">
                <a16:creationId xmlns:a16="http://schemas.microsoft.com/office/drawing/2014/main" id="{798DCF43-344D-40DD-B9A8-A4F3CF2C55EA}"/>
              </a:ext>
            </a:extLst>
          </p:cNvPr>
          <p:cNvSpPr txBox="1"/>
          <p:nvPr/>
        </p:nvSpPr>
        <p:spPr>
          <a:xfrm>
            <a:off x="5178175" y="6010539"/>
            <a:ext cx="6631824" cy="502702"/>
          </a:xfrm>
          <a:prstGeom prst="rect">
            <a:avLst/>
          </a:prstGeom>
          <a:noFill/>
        </p:spPr>
        <p:txBody>
          <a:bodyPr wrap="square" lIns="91440" tIns="45720" rIns="91440" bIns="45720" rtlCol="0" anchor="t">
            <a:spAutoFit/>
          </a:bodyPr>
          <a:lstStyle/>
          <a:p>
            <a:pPr>
              <a:lnSpc>
                <a:spcPts val="1600"/>
              </a:lnSpc>
            </a:pPr>
            <a:r>
              <a:rPr kumimoji="1" lang="ja-JP" altLang="en-US" sz="1200" dirty="0">
                <a:latin typeface="+mn-ea"/>
              </a:rPr>
              <a:t>がん医療の現場の臨床疑問「どう話し合えばいいの？」に答えるコミュニケーション研究</a:t>
            </a:r>
            <a:endParaRPr kumimoji="1" lang="en-US" altLang="ja-JP" sz="1200" dirty="0">
              <a:latin typeface="+mn-ea"/>
            </a:endParaRPr>
          </a:p>
          <a:p>
            <a:pPr>
              <a:lnSpc>
                <a:spcPts val="1600"/>
              </a:lnSpc>
            </a:pPr>
            <a:r>
              <a:rPr kumimoji="1" lang="en-US" altLang="ja-JP" sz="1200" dirty="0">
                <a:latin typeface="+mn-ea"/>
              </a:rPr>
              <a:t>QPL</a:t>
            </a:r>
            <a:r>
              <a:rPr kumimoji="1" lang="ja-JP" altLang="en-US" sz="1200" dirty="0">
                <a:latin typeface="+mn-ea"/>
              </a:rPr>
              <a:t>患者質問促進プロジェクトチーム編　</a:t>
            </a:r>
            <a:r>
              <a:rPr lang="en-US" altLang="ja-JP" sz="1200" dirty="0">
                <a:latin typeface="+mn-ea"/>
                <a:hlinkClick r:id="rId4"/>
              </a:rPr>
              <a:t>https://share-communication.jp/qpl_project/</a:t>
            </a:r>
            <a:endParaRPr kumimoji="1" lang="en-US" altLang="ja-JP" sz="1200" dirty="0">
              <a:latin typeface="+mn-ea"/>
            </a:endParaRPr>
          </a:p>
        </p:txBody>
      </p:sp>
    </p:spTree>
    <p:extLst>
      <p:ext uri="{BB962C8B-B14F-4D97-AF65-F5344CB8AC3E}">
        <p14:creationId xmlns:p14="http://schemas.microsoft.com/office/powerpoint/2010/main" val="57988846"/>
      </p:ext>
    </p:extLst>
  </p:cSld>
  <p:clrMapOvr>
    <a:masterClrMapping/>
  </p:clrMapOvr>
  <mc:AlternateContent xmlns:mc="http://schemas.openxmlformats.org/markup-compatibility/2006" xmlns:p14="http://schemas.microsoft.com/office/powerpoint/2010/main">
    <mc:Choice Requires="p14">
      <p:transition spd="slow" p14:dur="2000" advTm="8828"/>
    </mc:Choice>
    <mc:Fallback xmlns="">
      <p:transition spd="slow" advTm="882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F25AC20B-0A98-7CF0-7131-88E5B380A256}"/>
              </a:ext>
            </a:extLst>
          </p:cNvPr>
          <p:cNvGraphicFramePr>
            <a:graphicFrameLocks noGrp="1"/>
          </p:cNvGraphicFramePr>
          <p:nvPr>
            <p:extLst>
              <p:ext uri="{D42A27DB-BD31-4B8C-83A1-F6EECF244321}">
                <p14:modId xmlns:p14="http://schemas.microsoft.com/office/powerpoint/2010/main" val="3686355787"/>
              </p:ext>
            </p:extLst>
          </p:nvPr>
        </p:nvGraphicFramePr>
        <p:xfrm>
          <a:off x="475630" y="1874722"/>
          <a:ext cx="11240740" cy="2956560"/>
        </p:xfrm>
        <a:graphic>
          <a:graphicData uri="http://schemas.openxmlformats.org/drawingml/2006/table">
            <a:tbl>
              <a:tblPr firstRow="1" bandRow="1">
                <a:tableStyleId>{69012ECD-51FC-41F1-AA8D-1B2483CD663E}</a:tableStyleId>
              </a:tblPr>
              <a:tblGrid>
                <a:gridCol w="1362588">
                  <a:extLst>
                    <a:ext uri="{9D8B030D-6E8A-4147-A177-3AD203B41FA5}">
                      <a16:colId xmlns:a16="http://schemas.microsoft.com/office/drawing/2014/main" val="1255519035"/>
                    </a:ext>
                  </a:extLst>
                </a:gridCol>
                <a:gridCol w="1067028">
                  <a:extLst>
                    <a:ext uri="{9D8B030D-6E8A-4147-A177-3AD203B41FA5}">
                      <a16:colId xmlns:a16="http://schemas.microsoft.com/office/drawing/2014/main" val="2867713793"/>
                    </a:ext>
                  </a:extLst>
                </a:gridCol>
                <a:gridCol w="2060293">
                  <a:extLst>
                    <a:ext uri="{9D8B030D-6E8A-4147-A177-3AD203B41FA5}">
                      <a16:colId xmlns:a16="http://schemas.microsoft.com/office/drawing/2014/main" val="1007563372"/>
                    </a:ext>
                  </a:extLst>
                </a:gridCol>
                <a:gridCol w="2013995">
                  <a:extLst>
                    <a:ext uri="{9D8B030D-6E8A-4147-A177-3AD203B41FA5}">
                      <a16:colId xmlns:a16="http://schemas.microsoft.com/office/drawing/2014/main" val="3844208802"/>
                    </a:ext>
                  </a:extLst>
                </a:gridCol>
                <a:gridCol w="2407534">
                  <a:extLst>
                    <a:ext uri="{9D8B030D-6E8A-4147-A177-3AD203B41FA5}">
                      <a16:colId xmlns:a16="http://schemas.microsoft.com/office/drawing/2014/main" val="1761823959"/>
                    </a:ext>
                  </a:extLst>
                </a:gridCol>
                <a:gridCol w="2329302">
                  <a:extLst>
                    <a:ext uri="{9D8B030D-6E8A-4147-A177-3AD203B41FA5}">
                      <a16:colId xmlns:a16="http://schemas.microsoft.com/office/drawing/2014/main" val="1694791502"/>
                    </a:ext>
                  </a:extLst>
                </a:gridCol>
              </a:tblGrid>
              <a:tr h="220259">
                <a:tc>
                  <a:txBody>
                    <a:bodyPr/>
                    <a:lstStyle/>
                    <a:p>
                      <a:pPr algn="l"/>
                      <a:r>
                        <a:rPr kumimoji="1" lang="ja-JP" altLang="en-US" sz="1600" dirty="0">
                          <a:solidFill>
                            <a:schemeClr val="tx1"/>
                          </a:solidFill>
                          <a:latin typeface="+mn-ea"/>
                          <a:ea typeface="+mn-ea"/>
                        </a:rPr>
                        <a:t>配布の</a:t>
                      </a:r>
                      <a:endParaRPr kumimoji="1" lang="en-US" altLang="ja-JP" sz="1600" dirty="0">
                        <a:solidFill>
                          <a:schemeClr val="tx1"/>
                        </a:solidFill>
                        <a:latin typeface="+mn-ea"/>
                        <a:ea typeface="+mn-ea"/>
                      </a:endParaRPr>
                    </a:p>
                    <a:p>
                      <a:pPr algn="l"/>
                      <a:r>
                        <a:rPr kumimoji="1" lang="ja-JP" altLang="en-US" sz="1600" dirty="0">
                          <a:solidFill>
                            <a:schemeClr val="tx1"/>
                          </a:solidFill>
                          <a:latin typeface="+mn-ea"/>
                          <a:ea typeface="+mn-ea"/>
                        </a:rPr>
                        <a:t>タイミング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600" dirty="0">
                          <a:solidFill>
                            <a:schemeClr val="tx1"/>
                          </a:solidFill>
                          <a:latin typeface="+mn-ea"/>
                          <a:ea typeface="+mn-ea"/>
                        </a:rPr>
                        <a:t>初診時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600" dirty="0">
                          <a:solidFill>
                            <a:schemeClr val="tx1"/>
                          </a:solidFill>
                          <a:latin typeface="+mn-ea"/>
                          <a:ea typeface="+mn-ea"/>
                        </a:rPr>
                        <a:t>診断時～</a:t>
                      </a:r>
                      <a:endParaRPr kumimoji="1" lang="en-US" altLang="ja-JP" sz="1600" dirty="0">
                        <a:solidFill>
                          <a:schemeClr val="tx1"/>
                        </a:solidFill>
                        <a:latin typeface="+mn-ea"/>
                        <a:ea typeface="+mn-ea"/>
                      </a:endParaRPr>
                    </a:p>
                    <a:p>
                      <a:pPr algn="ctr"/>
                      <a:r>
                        <a:rPr kumimoji="1" lang="ja-JP" altLang="en-US" sz="1600" dirty="0">
                          <a:solidFill>
                            <a:schemeClr val="tx1"/>
                          </a:solidFill>
                          <a:latin typeface="+mn-ea"/>
                          <a:ea typeface="+mn-ea"/>
                        </a:rPr>
                        <a:t>治療開始前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600" dirty="0">
                          <a:solidFill>
                            <a:schemeClr val="tx1"/>
                          </a:solidFill>
                          <a:latin typeface="+mn-ea"/>
                          <a:ea typeface="+mn-ea"/>
                        </a:rPr>
                        <a:t>治療開始時・</a:t>
                      </a:r>
                      <a:endParaRPr kumimoji="1" lang="en-US" altLang="ja-JP" sz="1600" dirty="0">
                        <a:solidFill>
                          <a:schemeClr val="tx1"/>
                        </a:solidFill>
                        <a:latin typeface="+mn-ea"/>
                        <a:ea typeface="+mn-ea"/>
                      </a:endParaRPr>
                    </a:p>
                    <a:p>
                      <a:pPr algn="ctr"/>
                      <a:r>
                        <a:rPr kumimoji="1" lang="ja-JP" altLang="en-US" sz="1600" dirty="0">
                          <a:solidFill>
                            <a:schemeClr val="tx1"/>
                          </a:solidFill>
                          <a:latin typeface="+mn-ea"/>
                          <a:ea typeface="+mn-ea"/>
                        </a:rPr>
                        <a:t>入院時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600" dirty="0">
                          <a:solidFill>
                            <a:schemeClr val="tx1"/>
                          </a:solidFill>
                          <a:latin typeface="+mn-ea"/>
                          <a:ea typeface="+mn-ea"/>
                        </a:rPr>
                        <a:t>治療中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600" dirty="0">
                          <a:solidFill>
                            <a:schemeClr val="tx1"/>
                          </a:solidFill>
                          <a:latin typeface="+mn-ea"/>
                          <a:ea typeface="+mn-ea"/>
                        </a:rPr>
                        <a:t>治療変更時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115234344"/>
                  </a:ext>
                </a:extLst>
              </a:tr>
              <a:tr h="694173">
                <a:tc>
                  <a:txBody>
                    <a:bodyPr/>
                    <a:lstStyle/>
                    <a:p>
                      <a:pPr algn="l"/>
                      <a:r>
                        <a:rPr kumimoji="1" lang="ja-JP" altLang="en-US" sz="1600" dirty="0">
                          <a:solidFill>
                            <a:schemeClr val="tx1"/>
                          </a:solidFill>
                          <a:latin typeface="+mn-ea"/>
                          <a:ea typeface="+mn-ea"/>
                        </a:rPr>
                        <a:t>配布・</a:t>
                      </a:r>
                      <a:endParaRPr kumimoji="1" lang="en-US" altLang="ja-JP" sz="1600" dirty="0">
                        <a:solidFill>
                          <a:schemeClr val="tx1"/>
                        </a:solidFill>
                        <a:latin typeface="+mn-ea"/>
                        <a:ea typeface="+mn-ea"/>
                      </a:endParaRPr>
                    </a:p>
                    <a:p>
                      <a:pPr algn="l"/>
                      <a:r>
                        <a:rPr kumimoji="1" lang="ja-JP" altLang="en-US" sz="1600" dirty="0">
                          <a:solidFill>
                            <a:schemeClr val="tx1"/>
                          </a:solidFill>
                          <a:latin typeface="+mn-ea"/>
                          <a:ea typeface="+mn-ea"/>
                        </a:rPr>
                        <a:t>説明の場</a:t>
                      </a:r>
                      <a:endParaRPr kumimoji="1" lang="en-US" altLang="ja-JP" sz="1600" dirty="0">
                        <a:solidFill>
                          <a:schemeClr val="tx1"/>
                        </a:solidFill>
                        <a:latin typeface="+mn-ea"/>
                        <a:ea typeface="+mn-ea"/>
                      </a:endParaRPr>
                    </a:p>
                    <a:p>
                      <a:pPr algn="l"/>
                      <a:endParaRPr kumimoji="1" lang="en-US" altLang="ja-JP" sz="1600" dirty="0">
                        <a:solidFill>
                          <a:schemeClr val="tx1"/>
                        </a:solidFill>
                        <a:latin typeface="+mn-ea"/>
                        <a:ea typeface="+mn-ea"/>
                      </a:endParaRPr>
                    </a:p>
                    <a:p>
                      <a:pPr algn="l"/>
                      <a:endParaRPr kumimoji="1" lang="en-US" altLang="ja-JP"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600" dirty="0">
                          <a:solidFill>
                            <a:schemeClr val="tx1">
                              <a:lumMod val="95000"/>
                              <a:lumOff val="5000"/>
                            </a:schemeClr>
                          </a:solidFill>
                          <a:latin typeface="+mn-ea"/>
                          <a:ea typeface="+mn-ea"/>
                        </a:rPr>
                        <a:t>受付</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600" dirty="0">
                          <a:solidFill>
                            <a:schemeClr val="tx1">
                              <a:lumMod val="95000"/>
                              <a:lumOff val="5000"/>
                            </a:schemeClr>
                          </a:solidFill>
                          <a:latin typeface="+mn-ea"/>
                          <a:ea typeface="+mn-ea"/>
                        </a:rPr>
                        <a:t>相談支援センター</a:t>
                      </a:r>
                      <a:endParaRPr kumimoji="1" lang="en-US" altLang="ja-JP" sz="1600" dirty="0">
                        <a:solidFill>
                          <a:schemeClr val="tx1">
                            <a:lumMod val="95000"/>
                            <a:lumOff val="5000"/>
                          </a:schemeClr>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solidFill>
                            <a:schemeClr val="tx1">
                              <a:lumMod val="95000"/>
                              <a:lumOff val="5000"/>
                            </a:schemeClr>
                          </a:solidFill>
                          <a:latin typeface="+mn-ea"/>
                          <a:ea typeface="+mn-ea"/>
                        </a:rPr>
                        <a:t>診察室</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lumMod val="95000"/>
                              <a:lumOff val="5000"/>
                            </a:schemeClr>
                          </a:solidFill>
                          <a:latin typeface="+mn-ea"/>
                          <a:ea typeface="+mn-ea"/>
                        </a:rPr>
                        <a:t>相談支援センター</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lumMod val="95000"/>
                              <a:lumOff val="5000"/>
                            </a:schemeClr>
                          </a:solidFill>
                          <a:latin typeface="+mn-ea"/>
                          <a:ea typeface="+mn-ea"/>
                        </a:rPr>
                        <a:t>がん看護外来</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lumMod val="95000"/>
                            <a:lumOff val="5000"/>
                          </a:schemeClr>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solidFill>
                            <a:schemeClr val="tx1">
                              <a:lumMod val="95000"/>
                              <a:lumOff val="5000"/>
                            </a:schemeClr>
                          </a:solidFill>
                          <a:latin typeface="+mn-ea"/>
                          <a:ea typeface="+mn-ea"/>
                        </a:rPr>
                        <a:t>診察室</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lumMod val="95000"/>
                              <a:lumOff val="5000"/>
                            </a:schemeClr>
                          </a:solidFill>
                          <a:latin typeface="+mn-ea"/>
                          <a:ea typeface="+mn-ea"/>
                        </a:rPr>
                        <a:t>通院治療センター</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lumMod val="95000"/>
                              <a:lumOff val="5000"/>
                            </a:schemeClr>
                          </a:solidFill>
                          <a:latin typeface="+mn-ea"/>
                          <a:ea typeface="+mn-ea"/>
                        </a:rPr>
                        <a:t>放射線治療室</a:t>
                      </a:r>
                      <a:endParaRPr kumimoji="1" lang="en-US" altLang="ja-JP" sz="1600" dirty="0">
                        <a:solidFill>
                          <a:schemeClr val="tx1">
                            <a:lumMod val="95000"/>
                            <a:lumOff val="5000"/>
                          </a:schemeClr>
                        </a:solidFill>
                        <a:latin typeface="+mn-ea"/>
                        <a:ea typeface="+mn-ea"/>
                      </a:endParaRPr>
                    </a:p>
                    <a:p>
                      <a:pPr algn="ctr"/>
                      <a:r>
                        <a:rPr kumimoji="1" lang="ja-JP" altLang="en-US" sz="1600" dirty="0">
                          <a:solidFill>
                            <a:schemeClr val="tx1">
                              <a:lumMod val="95000"/>
                              <a:lumOff val="5000"/>
                            </a:schemeClr>
                          </a:solidFill>
                          <a:latin typeface="+mn-ea"/>
                          <a:ea typeface="+mn-ea"/>
                        </a:rPr>
                        <a:t>病室</a:t>
                      </a:r>
                      <a:endParaRPr kumimoji="1" lang="en-US" altLang="ja-JP" sz="1600" dirty="0">
                        <a:solidFill>
                          <a:schemeClr val="tx1">
                            <a:lumMod val="95000"/>
                            <a:lumOff val="5000"/>
                          </a:schemeClr>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solidFill>
                            <a:schemeClr val="tx1">
                              <a:lumMod val="95000"/>
                              <a:lumOff val="5000"/>
                            </a:schemeClr>
                          </a:solidFill>
                          <a:latin typeface="+mn-ea"/>
                          <a:ea typeface="+mn-ea"/>
                        </a:rPr>
                        <a:t>診察室</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lumMod val="95000"/>
                              <a:lumOff val="5000"/>
                            </a:schemeClr>
                          </a:solidFill>
                          <a:latin typeface="+mn-ea"/>
                          <a:ea typeface="+mn-ea"/>
                        </a:rPr>
                        <a:t>通院治療センター</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lumMod val="95000"/>
                              <a:lumOff val="5000"/>
                            </a:schemeClr>
                          </a:solidFill>
                          <a:latin typeface="+mn-ea"/>
                          <a:ea typeface="+mn-ea"/>
                        </a:rPr>
                        <a:t>放射線治療室</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lumMod val="95000"/>
                              <a:lumOff val="5000"/>
                            </a:schemeClr>
                          </a:solidFill>
                          <a:latin typeface="+mn-ea"/>
                          <a:ea typeface="+mn-ea"/>
                        </a:rPr>
                        <a:t>相談支援センター</a:t>
                      </a:r>
                      <a:endParaRPr kumimoji="1" lang="en-US" altLang="ja-JP" sz="1600" dirty="0">
                        <a:solidFill>
                          <a:schemeClr val="tx1">
                            <a:lumMod val="95000"/>
                            <a:lumOff val="5000"/>
                          </a:schemeClr>
                        </a:solidFill>
                        <a:latin typeface="+mn-ea"/>
                        <a:ea typeface="+mn-ea"/>
                      </a:endParaRPr>
                    </a:p>
                    <a:p>
                      <a:pPr algn="ctr"/>
                      <a:r>
                        <a:rPr kumimoji="1" lang="ja-JP" altLang="en-US" sz="1600" dirty="0">
                          <a:solidFill>
                            <a:schemeClr val="tx1">
                              <a:lumMod val="95000"/>
                              <a:lumOff val="5000"/>
                            </a:schemeClr>
                          </a:solidFill>
                          <a:latin typeface="+mn-ea"/>
                          <a:ea typeface="+mn-ea"/>
                        </a:rPr>
                        <a:t>病室</a:t>
                      </a:r>
                      <a:endParaRPr kumimoji="1" lang="en-US" altLang="ja-JP" sz="1600" dirty="0">
                        <a:solidFill>
                          <a:schemeClr val="tx1">
                            <a:lumMod val="95000"/>
                            <a:lumOff val="5000"/>
                          </a:schemeClr>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solidFill>
                            <a:schemeClr val="tx1">
                              <a:lumMod val="95000"/>
                              <a:lumOff val="5000"/>
                            </a:schemeClr>
                          </a:solidFill>
                          <a:latin typeface="+mn-ea"/>
                          <a:ea typeface="+mn-ea"/>
                        </a:rPr>
                        <a:t>診察室</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lumMod val="95000"/>
                              <a:lumOff val="5000"/>
                            </a:schemeClr>
                          </a:solidFill>
                          <a:latin typeface="+mn-ea"/>
                          <a:ea typeface="+mn-ea"/>
                        </a:rPr>
                        <a:t>相談支援センター</a:t>
                      </a:r>
                      <a:endParaRPr kumimoji="1" lang="en-US" altLang="ja-JP" sz="1600" dirty="0">
                        <a:solidFill>
                          <a:schemeClr val="tx1">
                            <a:lumMod val="95000"/>
                            <a:lumOff val="5000"/>
                          </a:schemeClr>
                        </a:solidFill>
                        <a:latin typeface="+mn-ea"/>
                        <a:ea typeface="+mn-ea"/>
                      </a:endParaRPr>
                    </a:p>
                    <a:p>
                      <a:pPr algn="ctr"/>
                      <a:endParaRPr kumimoji="1" lang="en-US" altLang="ja-JP"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8889490"/>
                  </a:ext>
                </a:extLst>
              </a:tr>
              <a:tr h="694173">
                <a:tc>
                  <a:txBody>
                    <a:bodyPr/>
                    <a:lstStyle/>
                    <a:p>
                      <a:pPr algn="l"/>
                      <a:r>
                        <a:rPr kumimoji="1" lang="ja-JP" altLang="en-US" sz="1600" dirty="0">
                          <a:solidFill>
                            <a:schemeClr val="tx1"/>
                          </a:solidFill>
                          <a:latin typeface="+mn-ea"/>
                          <a:ea typeface="+mn-ea"/>
                        </a:rPr>
                        <a:t>配布する</a:t>
                      </a:r>
                      <a:endParaRPr kumimoji="1" lang="en-US" altLang="ja-JP" sz="1600" dirty="0">
                        <a:solidFill>
                          <a:schemeClr val="tx1"/>
                        </a:solidFill>
                        <a:latin typeface="+mn-ea"/>
                        <a:ea typeface="+mn-ea"/>
                      </a:endParaRPr>
                    </a:p>
                    <a:p>
                      <a:pPr algn="l"/>
                      <a:r>
                        <a:rPr kumimoji="1" lang="ja-JP" altLang="en-US" sz="1600" dirty="0">
                          <a:solidFill>
                            <a:schemeClr val="tx1"/>
                          </a:solidFill>
                          <a:latin typeface="+mn-ea"/>
                          <a:ea typeface="+mn-ea"/>
                        </a:rPr>
                        <a:t>医療者</a:t>
                      </a:r>
                      <a:endParaRPr kumimoji="1" lang="en-US" altLang="ja-JP"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lumMod val="95000"/>
                              <a:lumOff val="5000"/>
                            </a:schemeClr>
                          </a:solidFill>
                          <a:latin typeface="+mn-ea"/>
                          <a:ea typeface="+mn-ea"/>
                        </a:rPr>
                        <a:t>受付担当</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lumMod val="95000"/>
                              <a:lumOff val="5000"/>
                            </a:schemeClr>
                          </a:solidFill>
                          <a:latin typeface="+mn-ea"/>
                          <a:ea typeface="+mn-ea"/>
                        </a:rPr>
                        <a:t>MSW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solidFill>
                            <a:schemeClr val="tx1">
                              <a:lumMod val="95000"/>
                              <a:lumOff val="5000"/>
                            </a:schemeClr>
                          </a:solidFill>
                          <a:latin typeface="+mn-ea"/>
                          <a:ea typeface="+mn-ea"/>
                        </a:rPr>
                        <a:t>担当医</a:t>
                      </a:r>
                      <a:endParaRPr kumimoji="1" lang="en-US" altLang="ja-JP" sz="1600" dirty="0">
                        <a:solidFill>
                          <a:schemeClr val="tx1">
                            <a:lumMod val="95000"/>
                            <a:lumOff val="5000"/>
                          </a:schemeClr>
                        </a:solidFill>
                        <a:latin typeface="+mn-ea"/>
                        <a:ea typeface="+mn-ea"/>
                      </a:endParaRPr>
                    </a:p>
                    <a:p>
                      <a:pPr algn="ctr"/>
                      <a:r>
                        <a:rPr kumimoji="1" lang="ja-JP" altLang="en-US" sz="1600" dirty="0">
                          <a:solidFill>
                            <a:schemeClr val="tx1">
                              <a:lumMod val="95000"/>
                              <a:lumOff val="5000"/>
                            </a:schemeClr>
                          </a:solidFill>
                          <a:latin typeface="+mn-ea"/>
                          <a:ea typeface="+mn-ea"/>
                        </a:rPr>
                        <a:t>外来看護師</a:t>
                      </a:r>
                      <a:endParaRPr kumimoji="1" lang="en-US" altLang="ja-JP" sz="1600" dirty="0">
                        <a:solidFill>
                          <a:schemeClr val="tx1">
                            <a:lumMod val="95000"/>
                            <a:lumOff val="5000"/>
                          </a:schemeClr>
                        </a:solidFill>
                        <a:latin typeface="+mn-ea"/>
                        <a:ea typeface="+mn-ea"/>
                      </a:endParaRPr>
                    </a:p>
                    <a:p>
                      <a:pPr algn="ctr"/>
                      <a:r>
                        <a:rPr kumimoji="1" lang="ja-JP" altLang="en-US" sz="1600" dirty="0">
                          <a:solidFill>
                            <a:schemeClr val="tx1">
                              <a:lumMod val="95000"/>
                              <a:lumOff val="5000"/>
                            </a:schemeClr>
                          </a:solidFill>
                          <a:latin typeface="+mn-ea"/>
                          <a:ea typeface="+mn-ea"/>
                        </a:rPr>
                        <a:t>認定・専門看護師</a:t>
                      </a:r>
                      <a:endParaRPr kumimoji="1" lang="en-US" altLang="ja-JP" sz="1600" dirty="0">
                        <a:solidFill>
                          <a:schemeClr val="tx1">
                            <a:lumMod val="95000"/>
                            <a:lumOff val="5000"/>
                          </a:schemeClr>
                        </a:solidFill>
                        <a:latin typeface="+mn-ea"/>
                        <a:ea typeface="+mn-ea"/>
                      </a:endParaRPr>
                    </a:p>
                    <a:p>
                      <a:pPr algn="ctr"/>
                      <a:r>
                        <a:rPr kumimoji="1" lang="en-US" altLang="ja-JP" sz="1600" dirty="0">
                          <a:solidFill>
                            <a:schemeClr val="tx1">
                              <a:lumMod val="95000"/>
                              <a:lumOff val="5000"/>
                            </a:schemeClr>
                          </a:solidFill>
                          <a:latin typeface="+mn-ea"/>
                          <a:ea typeface="+mn-ea"/>
                        </a:rPr>
                        <a:t>MSW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solidFill>
                            <a:schemeClr val="tx1">
                              <a:lumMod val="95000"/>
                              <a:lumOff val="5000"/>
                            </a:schemeClr>
                          </a:solidFill>
                          <a:latin typeface="+mn-ea"/>
                          <a:ea typeface="+mn-ea"/>
                        </a:rPr>
                        <a:t>担当医</a:t>
                      </a:r>
                      <a:endParaRPr kumimoji="1" lang="en-US" altLang="ja-JP" sz="1600" dirty="0">
                        <a:solidFill>
                          <a:schemeClr val="tx1">
                            <a:lumMod val="95000"/>
                            <a:lumOff val="5000"/>
                          </a:schemeClr>
                        </a:solidFill>
                        <a:latin typeface="+mn-ea"/>
                        <a:ea typeface="+mn-ea"/>
                      </a:endParaRPr>
                    </a:p>
                    <a:p>
                      <a:pPr algn="ctr"/>
                      <a:r>
                        <a:rPr kumimoji="1" lang="ja-JP" altLang="en-US" sz="1600" dirty="0">
                          <a:solidFill>
                            <a:schemeClr val="tx1">
                              <a:lumMod val="95000"/>
                              <a:lumOff val="5000"/>
                            </a:schemeClr>
                          </a:solidFill>
                          <a:latin typeface="+mn-ea"/>
                          <a:ea typeface="+mn-ea"/>
                        </a:rPr>
                        <a:t>外来・病棟看護師</a:t>
                      </a:r>
                      <a:endParaRPr kumimoji="1" lang="en-US" altLang="ja-JP" sz="1600" dirty="0">
                        <a:solidFill>
                          <a:schemeClr val="tx1">
                            <a:lumMod val="95000"/>
                            <a:lumOff val="5000"/>
                          </a:schemeClr>
                        </a:solidFill>
                        <a:latin typeface="+mn-ea"/>
                        <a:ea typeface="+mn-ea"/>
                      </a:endParaRPr>
                    </a:p>
                    <a:p>
                      <a:pPr algn="ctr"/>
                      <a:r>
                        <a:rPr kumimoji="1" lang="ja-JP" altLang="en-US" sz="1600" dirty="0">
                          <a:solidFill>
                            <a:schemeClr val="tx1">
                              <a:lumMod val="95000"/>
                              <a:lumOff val="5000"/>
                            </a:schemeClr>
                          </a:solidFill>
                          <a:latin typeface="+mn-ea"/>
                          <a:ea typeface="+mn-ea"/>
                        </a:rPr>
                        <a:t>認定・専門看護師</a:t>
                      </a:r>
                      <a:endParaRPr kumimoji="1" lang="en-US" altLang="ja-JP" sz="1600" dirty="0">
                        <a:solidFill>
                          <a:schemeClr val="tx1">
                            <a:lumMod val="95000"/>
                            <a:lumOff val="5000"/>
                          </a:schemeClr>
                        </a:solidFill>
                        <a:latin typeface="+mn-ea"/>
                        <a:ea typeface="+mn-ea"/>
                      </a:endParaRPr>
                    </a:p>
                    <a:p>
                      <a:pPr algn="ctr"/>
                      <a:r>
                        <a:rPr kumimoji="1" lang="en-US" altLang="ja-JP" sz="1600" dirty="0">
                          <a:solidFill>
                            <a:schemeClr val="tx1">
                              <a:lumMod val="95000"/>
                              <a:lumOff val="5000"/>
                            </a:schemeClr>
                          </a:solidFill>
                          <a:latin typeface="+mn-ea"/>
                          <a:ea typeface="+mn-ea"/>
                        </a:rPr>
                        <a:t>MSW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solidFill>
                            <a:schemeClr val="tx1">
                              <a:lumMod val="95000"/>
                              <a:lumOff val="5000"/>
                            </a:schemeClr>
                          </a:solidFill>
                          <a:latin typeface="+mn-ea"/>
                          <a:ea typeface="+mn-ea"/>
                        </a:rPr>
                        <a:t>担当医</a:t>
                      </a:r>
                      <a:endParaRPr kumimoji="1" lang="en-US" altLang="ja-JP" sz="1600" dirty="0">
                        <a:solidFill>
                          <a:schemeClr val="tx1">
                            <a:lumMod val="95000"/>
                            <a:lumOff val="5000"/>
                          </a:schemeClr>
                        </a:solidFill>
                        <a:latin typeface="+mn-ea"/>
                        <a:ea typeface="+mn-ea"/>
                      </a:endParaRPr>
                    </a:p>
                    <a:p>
                      <a:pPr algn="ctr"/>
                      <a:r>
                        <a:rPr kumimoji="1" lang="ja-JP" altLang="en-US" sz="1600" dirty="0">
                          <a:solidFill>
                            <a:schemeClr val="tx1">
                              <a:lumMod val="95000"/>
                              <a:lumOff val="5000"/>
                            </a:schemeClr>
                          </a:solidFill>
                          <a:latin typeface="+mn-ea"/>
                          <a:ea typeface="+mn-ea"/>
                        </a:rPr>
                        <a:t>外来・病棟看護師</a:t>
                      </a:r>
                      <a:endParaRPr kumimoji="1" lang="en-US" altLang="ja-JP" sz="1600" dirty="0">
                        <a:solidFill>
                          <a:schemeClr val="tx1">
                            <a:lumMod val="95000"/>
                            <a:lumOff val="5000"/>
                          </a:schemeClr>
                        </a:solidFill>
                        <a:latin typeface="+mn-ea"/>
                        <a:ea typeface="+mn-ea"/>
                      </a:endParaRPr>
                    </a:p>
                    <a:p>
                      <a:pPr algn="ctr"/>
                      <a:r>
                        <a:rPr kumimoji="1" lang="ja-JP" altLang="en-US" sz="1600" dirty="0">
                          <a:solidFill>
                            <a:schemeClr val="tx1">
                              <a:lumMod val="95000"/>
                              <a:lumOff val="5000"/>
                            </a:schemeClr>
                          </a:solidFill>
                          <a:latin typeface="+mn-ea"/>
                          <a:ea typeface="+mn-ea"/>
                        </a:rPr>
                        <a:t>認定・専門看護師</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lumMod val="95000"/>
                              <a:lumOff val="5000"/>
                            </a:schemeClr>
                          </a:solidFill>
                          <a:latin typeface="+mn-ea"/>
                          <a:ea typeface="+mn-ea"/>
                        </a:rPr>
                        <a:t>MSW, </a:t>
                      </a:r>
                      <a:r>
                        <a:rPr kumimoji="1" lang="ja-JP" altLang="en-US" sz="1600" dirty="0">
                          <a:solidFill>
                            <a:schemeClr val="tx1">
                              <a:lumMod val="95000"/>
                              <a:lumOff val="5000"/>
                            </a:schemeClr>
                          </a:solidFill>
                          <a:latin typeface="+mn-ea"/>
                          <a:ea typeface="+mn-ea"/>
                        </a:rPr>
                        <a:t>緩和ケアチーム</a:t>
                      </a:r>
                      <a:endParaRPr kumimoji="1" lang="en-US" altLang="ja-JP" sz="1600" dirty="0">
                        <a:solidFill>
                          <a:schemeClr val="tx1">
                            <a:lumMod val="95000"/>
                            <a:lumOff val="5000"/>
                          </a:schemeClr>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a:solidFill>
                            <a:schemeClr val="tx1">
                              <a:lumMod val="95000"/>
                              <a:lumOff val="5000"/>
                            </a:schemeClr>
                          </a:solidFill>
                          <a:latin typeface="+mn-ea"/>
                          <a:ea typeface="+mn-ea"/>
                        </a:rPr>
                        <a:t>担当医</a:t>
                      </a:r>
                      <a:endParaRPr kumimoji="1" lang="en-US" altLang="ja-JP" sz="1600" dirty="0">
                        <a:solidFill>
                          <a:schemeClr val="tx1">
                            <a:lumMod val="95000"/>
                            <a:lumOff val="5000"/>
                          </a:schemeClr>
                        </a:solidFill>
                        <a:latin typeface="+mn-ea"/>
                        <a:ea typeface="+mn-ea"/>
                      </a:endParaRPr>
                    </a:p>
                    <a:p>
                      <a:pPr algn="ctr"/>
                      <a:r>
                        <a:rPr kumimoji="1" lang="ja-JP" altLang="en-US" sz="1600" dirty="0">
                          <a:solidFill>
                            <a:schemeClr val="tx1">
                              <a:lumMod val="95000"/>
                              <a:lumOff val="5000"/>
                            </a:schemeClr>
                          </a:solidFill>
                          <a:latin typeface="+mn-ea"/>
                          <a:ea typeface="+mn-ea"/>
                        </a:rPr>
                        <a:t>外来・病棟看護師</a:t>
                      </a:r>
                      <a:endParaRPr kumimoji="1" lang="en-US" altLang="ja-JP" sz="1600" dirty="0">
                        <a:solidFill>
                          <a:schemeClr val="tx1">
                            <a:lumMod val="95000"/>
                            <a:lumOff val="5000"/>
                          </a:schemeClr>
                        </a:solidFill>
                        <a:latin typeface="+mn-ea"/>
                        <a:ea typeface="+mn-ea"/>
                      </a:endParaRPr>
                    </a:p>
                    <a:p>
                      <a:pPr algn="ctr"/>
                      <a:r>
                        <a:rPr kumimoji="1" lang="ja-JP" altLang="en-US" sz="1600" dirty="0">
                          <a:solidFill>
                            <a:schemeClr val="tx1">
                              <a:lumMod val="95000"/>
                              <a:lumOff val="5000"/>
                            </a:schemeClr>
                          </a:solidFill>
                          <a:latin typeface="+mn-ea"/>
                          <a:ea typeface="+mn-ea"/>
                        </a:rPr>
                        <a:t>認定・専門看護師</a:t>
                      </a:r>
                      <a:endParaRPr kumimoji="1" lang="en-US" altLang="ja-JP" sz="1600" dirty="0">
                        <a:solidFill>
                          <a:schemeClr val="tx1">
                            <a:lumMod val="95000"/>
                            <a:lumOff val="5000"/>
                          </a:schemeClr>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lumMod val="95000"/>
                              <a:lumOff val="5000"/>
                            </a:schemeClr>
                          </a:solidFill>
                          <a:latin typeface="+mn-ea"/>
                          <a:ea typeface="+mn-ea"/>
                        </a:rPr>
                        <a:t>MSW, </a:t>
                      </a:r>
                      <a:r>
                        <a:rPr kumimoji="1" lang="ja-JP" altLang="en-US" sz="1600" dirty="0">
                          <a:solidFill>
                            <a:schemeClr val="tx1">
                              <a:lumMod val="95000"/>
                              <a:lumOff val="5000"/>
                            </a:schemeClr>
                          </a:solidFill>
                          <a:latin typeface="+mn-ea"/>
                          <a:ea typeface="+mn-ea"/>
                        </a:rPr>
                        <a:t>緩和ケアチーム</a:t>
                      </a:r>
                      <a:endParaRPr kumimoji="1" lang="en-US" altLang="ja-JP" sz="1600" dirty="0">
                        <a:solidFill>
                          <a:schemeClr val="tx1">
                            <a:lumMod val="95000"/>
                            <a:lumOff val="5000"/>
                          </a:schemeClr>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5393363"/>
                  </a:ext>
                </a:extLst>
              </a:tr>
            </a:tbl>
          </a:graphicData>
        </a:graphic>
      </p:graphicFrame>
      <p:sp>
        <p:nvSpPr>
          <p:cNvPr id="10" name="タイトル 1">
            <a:extLst>
              <a:ext uri="{FF2B5EF4-FFF2-40B4-BE49-F238E27FC236}">
                <a16:creationId xmlns:a16="http://schemas.microsoft.com/office/drawing/2014/main" id="{1200FD49-4F0F-BCF3-9787-C34A2DEFDF95}"/>
              </a:ext>
            </a:extLst>
          </p:cNvPr>
          <p:cNvSpPr txBox="1">
            <a:spLocks/>
          </p:cNvSpPr>
          <p:nvPr/>
        </p:nvSpPr>
        <p:spPr>
          <a:xfrm>
            <a:off x="2444913" y="496667"/>
            <a:ext cx="7302174" cy="544205"/>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latin typeface="+mn-ea"/>
                <a:ea typeface="+mn-ea"/>
                <a:cs typeface="Times New Roman" panose="02020603050405020304" pitchFamily="18" charset="0"/>
              </a:rPr>
              <a:t>QPL</a:t>
            </a:r>
            <a:r>
              <a:rPr lang="ja-JP" altLang="en-US" sz="3600" b="1" dirty="0">
                <a:latin typeface="+mn-ea"/>
                <a:ea typeface="+mn-ea"/>
                <a:cs typeface="Times New Roman" panose="02020603050405020304" pitchFamily="18" charset="0"/>
              </a:rPr>
              <a:t>配布のタイミング</a:t>
            </a:r>
            <a:endParaRPr lang="ja-JP" altLang="en-US" sz="3600" b="1" dirty="0">
              <a:latin typeface="+mn-ea"/>
              <a:ea typeface="+mn-ea"/>
            </a:endParaRPr>
          </a:p>
        </p:txBody>
      </p:sp>
    </p:spTree>
    <p:extLst>
      <p:ext uri="{BB962C8B-B14F-4D97-AF65-F5344CB8AC3E}">
        <p14:creationId xmlns:p14="http://schemas.microsoft.com/office/powerpoint/2010/main" val="1062532366"/>
      </p:ext>
    </p:extLst>
  </p:cSld>
  <p:clrMapOvr>
    <a:masterClrMapping/>
  </p:clrMapOvr>
  <mc:AlternateContent xmlns:mc="http://schemas.openxmlformats.org/markup-compatibility/2006" xmlns:p14="http://schemas.microsoft.com/office/powerpoint/2010/main">
    <mc:Choice Requires="p14">
      <p:transition spd="slow" p14:dur="2000" advTm="21663"/>
    </mc:Choice>
    <mc:Fallback xmlns="">
      <p:transition spd="slow" advTm="2166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E6A9C-3804-C64D-DA95-D24B460E6ACD}"/>
            </a:ext>
          </a:extLst>
        </p:cNvPr>
        <p:cNvGrpSpPr/>
        <p:nvPr/>
      </p:nvGrpSpPr>
      <p:grpSpPr>
        <a:xfrm>
          <a:off x="0" y="0"/>
          <a:ext cx="0" cy="0"/>
          <a:chOff x="0" y="0"/>
          <a:chExt cx="0" cy="0"/>
        </a:xfrm>
      </p:grpSpPr>
      <p:cxnSp>
        <p:nvCxnSpPr>
          <p:cNvPr id="8" name="直線矢印コネクタ 7">
            <a:extLst>
              <a:ext uri="{FF2B5EF4-FFF2-40B4-BE49-F238E27FC236}">
                <a16:creationId xmlns:a16="http://schemas.microsoft.com/office/drawing/2014/main" id="{D561E7AD-9FEC-6154-9C28-5F4B22ACF70B}"/>
              </a:ext>
            </a:extLst>
          </p:cNvPr>
          <p:cNvCxnSpPr>
            <a:cxnSpLocks/>
          </p:cNvCxnSpPr>
          <p:nvPr/>
        </p:nvCxnSpPr>
        <p:spPr>
          <a:xfrm flipH="1">
            <a:off x="7667919" y="1874794"/>
            <a:ext cx="604174" cy="123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65D57FD1-2A9A-A771-3170-2ABA8CBBB8A6}"/>
              </a:ext>
            </a:extLst>
          </p:cNvPr>
          <p:cNvSpPr txBox="1"/>
          <p:nvPr/>
        </p:nvSpPr>
        <p:spPr>
          <a:xfrm>
            <a:off x="8515653" y="1586397"/>
            <a:ext cx="1569660" cy="369332"/>
          </a:xfrm>
          <a:prstGeom prst="rect">
            <a:avLst/>
          </a:prstGeom>
          <a:noFill/>
          <a:ln w="19050">
            <a:solidFill>
              <a:schemeClr val="tx1"/>
            </a:solidFill>
          </a:ln>
        </p:spPr>
        <p:txBody>
          <a:bodyPr wrap="none" rtlCol="0">
            <a:spAutoFit/>
          </a:bodyPr>
          <a:lstStyle/>
          <a:p>
            <a:r>
              <a:rPr kumimoji="1" lang="ja-JP" altLang="en-US" b="1" u="sng"/>
              <a:t>「がん</a:t>
            </a:r>
            <a:r>
              <a:rPr kumimoji="1" lang="ja-JP" altLang="en-US" b="1" u="sng" dirty="0"/>
              <a:t>」診断</a:t>
            </a:r>
            <a:endParaRPr kumimoji="1" lang="en-US" altLang="ja-JP" b="1" u="sng" dirty="0"/>
          </a:p>
        </p:txBody>
      </p:sp>
      <p:cxnSp>
        <p:nvCxnSpPr>
          <p:cNvPr id="11" name="直線矢印コネクタ 10">
            <a:extLst>
              <a:ext uri="{FF2B5EF4-FFF2-40B4-BE49-F238E27FC236}">
                <a16:creationId xmlns:a16="http://schemas.microsoft.com/office/drawing/2014/main" id="{4F622792-9F29-9C85-20C5-C7831ECDB5EF}"/>
              </a:ext>
            </a:extLst>
          </p:cNvPr>
          <p:cNvCxnSpPr>
            <a:cxnSpLocks/>
          </p:cNvCxnSpPr>
          <p:nvPr/>
        </p:nvCxnSpPr>
        <p:spPr>
          <a:xfrm>
            <a:off x="7309107" y="2013219"/>
            <a:ext cx="1049076" cy="6254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9198774C-6111-0670-FD0A-9FE116085FE6}"/>
              </a:ext>
            </a:extLst>
          </p:cNvPr>
          <p:cNvSpPr txBox="1"/>
          <p:nvPr/>
        </p:nvSpPr>
        <p:spPr>
          <a:xfrm>
            <a:off x="7702942" y="2688692"/>
            <a:ext cx="1107996" cy="369332"/>
          </a:xfrm>
          <a:prstGeom prst="rect">
            <a:avLst/>
          </a:prstGeom>
          <a:noFill/>
          <a:ln w="19050">
            <a:solidFill>
              <a:schemeClr val="tx1"/>
            </a:solidFill>
          </a:ln>
        </p:spPr>
        <p:txBody>
          <a:bodyPr wrap="none" rtlCol="0">
            <a:spAutoFit/>
          </a:bodyPr>
          <a:lstStyle/>
          <a:p>
            <a:r>
              <a:rPr kumimoji="1" lang="ja-JP" altLang="en-US" b="1" u="sng" dirty="0"/>
              <a:t>同席なし</a:t>
            </a:r>
            <a:endParaRPr kumimoji="1" lang="en-US" altLang="ja-JP" b="1" u="sng" dirty="0"/>
          </a:p>
        </p:txBody>
      </p:sp>
      <p:sp>
        <p:nvSpPr>
          <p:cNvPr id="14" name="テキスト ボックス 13">
            <a:extLst>
              <a:ext uri="{FF2B5EF4-FFF2-40B4-BE49-F238E27FC236}">
                <a16:creationId xmlns:a16="http://schemas.microsoft.com/office/drawing/2014/main" id="{FF3B0C48-23E2-D433-B6C6-65368901D3CE}"/>
              </a:ext>
            </a:extLst>
          </p:cNvPr>
          <p:cNvSpPr txBox="1"/>
          <p:nvPr/>
        </p:nvSpPr>
        <p:spPr>
          <a:xfrm>
            <a:off x="3683959" y="2688692"/>
            <a:ext cx="3522118" cy="369332"/>
          </a:xfrm>
          <a:prstGeom prst="rect">
            <a:avLst/>
          </a:prstGeom>
          <a:noFill/>
          <a:ln w="19050">
            <a:solidFill>
              <a:schemeClr val="tx1"/>
            </a:solidFill>
          </a:ln>
        </p:spPr>
        <p:txBody>
          <a:bodyPr wrap="none" rtlCol="0">
            <a:spAutoFit/>
          </a:bodyPr>
          <a:lstStyle/>
          <a:p>
            <a:r>
              <a:rPr kumimoji="1" lang="ja-JP" altLang="en-US" b="1" u="sng" dirty="0"/>
              <a:t>認定</a:t>
            </a:r>
            <a:r>
              <a:rPr kumimoji="1" lang="en-US" altLang="ja-JP" b="1" u="sng" dirty="0"/>
              <a:t>/</a:t>
            </a:r>
            <a:r>
              <a:rPr kumimoji="1" lang="ja-JP" altLang="en-US" b="1" u="sng" dirty="0"/>
              <a:t>専門看護師の診察同席あり</a:t>
            </a:r>
            <a:endParaRPr kumimoji="1" lang="en-US" altLang="ja-JP" b="1" u="sng" dirty="0"/>
          </a:p>
        </p:txBody>
      </p:sp>
      <p:sp>
        <p:nvSpPr>
          <p:cNvPr id="15" name="テキスト ボックス 14">
            <a:extLst>
              <a:ext uri="{FF2B5EF4-FFF2-40B4-BE49-F238E27FC236}">
                <a16:creationId xmlns:a16="http://schemas.microsoft.com/office/drawing/2014/main" id="{F412620B-CD32-EDCC-AE7B-3E410D75452C}"/>
              </a:ext>
            </a:extLst>
          </p:cNvPr>
          <p:cNvSpPr txBox="1"/>
          <p:nvPr/>
        </p:nvSpPr>
        <p:spPr>
          <a:xfrm>
            <a:off x="3713622" y="3095018"/>
            <a:ext cx="3057247" cy="338554"/>
          </a:xfrm>
          <a:prstGeom prst="rect">
            <a:avLst/>
          </a:prstGeom>
          <a:noFill/>
        </p:spPr>
        <p:txBody>
          <a:bodyPr wrap="none" rtlCol="0">
            <a:spAutoFit/>
          </a:bodyPr>
          <a:lstStyle/>
          <a:p>
            <a:r>
              <a:rPr kumimoji="1" lang="ja-JP" altLang="en-US" sz="1600" dirty="0"/>
              <a:t>がん患者指導管理料（イ）算定</a:t>
            </a:r>
            <a:endParaRPr kumimoji="1" lang="en-US" altLang="ja-JP" sz="1600" dirty="0"/>
          </a:p>
        </p:txBody>
      </p:sp>
      <p:sp>
        <p:nvSpPr>
          <p:cNvPr id="16" name="テキスト ボックス 15">
            <a:extLst>
              <a:ext uri="{FF2B5EF4-FFF2-40B4-BE49-F238E27FC236}">
                <a16:creationId xmlns:a16="http://schemas.microsoft.com/office/drawing/2014/main" id="{D5E0262B-6A29-E607-A1C7-E96980876062}"/>
              </a:ext>
            </a:extLst>
          </p:cNvPr>
          <p:cNvSpPr txBox="1"/>
          <p:nvPr/>
        </p:nvSpPr>
        <p:spPr>
          <a:xfrm>
            <a:off x="7193594" y="3084385"/>
            <a:ext cx="2236510" cy="338554"/>
          </a:xfrm>
          <a:prstGeom prst="rect">
            <a:avLst/>
          </a:prstGeom>
          <a:noFill/>
        </p:spPr>
        <p:txBody>
          <a:bodyPr wrap="none" rtlCol="0">
            <a:spAutoFit/>
          </a:bodyPr>
          <a:lstStyle/>
          <a:p>
            <a:r>
              <a:rPr kumimoji="1" lang="ja-JP" altLang="en-US" sz="1600" dirty="0"/>
              <a:t>指導管理料の算定なし</a:t>
            </a:r>
            <a:endParaRPr kumimoji="1" lang="en-US" altLang="ja-JP" sz="1600" dirty="0"/>
          </a:p>
        </p:txBody>
      </p:sp>
      <p:sp>
        <p:nvSpPr>
          <p:cNvPr id="18" name="吹き出し: 角を丸めた四角形 17">
            <a:extLst>
              <a:ext uri="{FF2B5EF4-FFF2-40B4-BE49-F238E27FC236}">
                <a16:creationId xmlns:a16="http://schemas.microsoft.com/office/drawing/2014/main" id="{E950977C-0362-C282-D72D-AECF96755C0B}"/>
              </a:ext>
            </a:extLst>
          </p:cNvPr>
          <p:cNvSpPr/>
          <p:nvPr/>
        </p:nvSpPr>
        <p:spPr>
          <a:xfrm>
            <a:off x="515306" y="1680181"/>
            <a:ext cx="2731837" cy="1484179"/>
          </a:xfrm>
          <a:prstGeom prst="wedgeRoundRectCallout">
            <a:avLst>
              <a:gd name="adj1" fmla="val 64757"/>
              <a:gd name="adj2" fmla="val 30833"/>
              <a:gd name="adj3" fmla="val 16667"/>
            </a:avLst>
          </a:prstGeom>
          <a:solidFill>
            <a:schemeClr val="accent6">
              <a:lumMod val="20000"/>
              <a:lumOff val="80000"/>
            </a:scheme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n-ea"/>
              </a:rPr>
              <a:t>担当医</a:t>
            </a:r>
            <a:endParaRPr lang="en-US" altLang="ja-JP" dirty="0">
              <a:solidFill>
                <a:schemeClr val="tx1"/>
              </a:solidFill>
              <a:latin typeface="+mn-ea"/>
            </a:endParaRPr>
          </a:p>
          <a:p>
            <a:pPr algn="ctr"/>
            <a:r>
              <a:rPr kumimoji="1" lang="ja-JP" altLang="en-US" dirty="0">
                <a:solidFill>
                  <a:schemeClr val="tx1"/>
                </a:solidFill>
                <a:latin typeface="+mn-ea"/>
              </a:rPr>
              <a:t>認定</a:t>
            </a:r>
            <a:r>
              <a:rPr kumimoji="1" lang="en-US" altLang="ja-JP" dirty="0">
                <a:solidFill>
                  <a:schemeClr val="tx1"/>
                </a:solidFill>
                <a:latin typeface="+mn-ea"/>
              </a:rPr>
              <a:t>/</a:t>
            </a:r>
            <a:r>
              <a:rPr kumimoji="1" lang="ja-JP" altLang="en-US" dirty="0">
                <a:solidFill>
                  <a:schemeClr val="tx1"/>
                </a:solidFill>
                <a:latin typeface="+mn-ea"/>
              </a:rPr>
              <a:t>専門看護師より</a:t>
            </a:r>
            <a:endParaRPr kumimoji="1" lang="en-US" altLang="ja-JP" dirty="0">
              <a:solidFill>
                <a:schemeClr val="tx1"/>
              </a:solidFill>
              <a:latin typeface="+mn-ea"/>
            </a:endParaRPr>
          </a:p>
          <a:p>
            <a:pPr algn="ctr"/>
            <a:r>
              <a:rPr kumimoji="1" lang="en-US" altLang="ja-JP" dirty="0">
                <a:solidFill>
                  <a:schemeClr val="tx1"/>
                </a:solidFill>
                <a:latin typeface="+mn-ea"/>
              </a:rPr>
              <a:t>QPL</a:t>
            </a:r>
            <a:r>
              <a:rPr kumimoji="1" lang="ja-JP" altLang="en-US" dirty="0">
                <a:solidFill>
                  <a:schemeClr val="tx1"/>
                </a:solidFill>
                <a:latin typeface="+mn-ea"/>
              </a:rPr>
              <a:t>配布</a:t>
            </a:r>
            <a:endParaRPr kumimoji="1" lang="en-US" altLang="ja-JP" dirty="0">
              <a:solidFill>
                <a:schemeClr val="tx1"/>
              </a:solidFill>
              <a:latin typeface="+mn-ea"/>
            </a:endParaRPr>
          </a:p>
          <a:p>
            <a:pPr algn="ctr"/>
            <a:r>
              <a:rPr kumimoji="1" lang="en-US" altLang="ja-JP" dirty="0">
                <a:solidFill>
                  <a:schemeClr val="tx1"/>
                </a:solidFill>
                <a:latin typeface="+mn-ea"/>
              </a:rPr>
              <a:t>QPL</a:t>
            </a:r>
            <a:r>
              <a:rPr kumimoji="1" lang="ja-JP" altLang="en-US" dirty="0">
                <a:solidFill>
                  <a:schemeClr val="tx1"/>
                </a:solidFill>
                <a:latin typeface="+mn-ea"/>
              </a:rPr>
              <a:t>使用推奨</a:t>
            </a:r>
            <a:endParaRPr kumimoji="1" lang="en-US" altLang="ja-JP" dirty="0">
              <a:solidFill>
                <a:schemeClr val="tx1"/>
              </a:solidFill>
              <a:latin typeface="+mn-ea"/>
            </a:endParaRPr>
          </a:p>
        </p:txBody>
      </p:sp>
      <p:cxnSp>
        <p:nvCxnSpPr>
          <p:cNvPr id="23" name="直線矢印コネクタ 22">
            <a:extLst>
              <a:ext uri="{FF2B5EF4-FFF2-40B4-BE49-F238E27FC236}">
                <a16:creationId xmlns:a16="http://schemas.microsoft.com/office/drawing/2014/main" id="{FCB7461C-195C-1A60-BD2A-88049029B94C}"/>
              </a:ext>
            </a:extLst>
          </p:cNvPr>
          <p:cNvCxnSpPr>
            <a:cxnSpLocks/>
          </p:cNvCxnSpPr>
          <p:nvPr/>
        </p:nvCxnSpPr>
        <p:spPr>
          <a:xfrm>
            <a:off x="5595888" y="3464354"/>
            <a:ext cx="3268" cy="5829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E0F55DE1-2D2C-261D-2A48-BA58DB486E8D}"/>
              </a:ext>
            </a:extLst>
          </p:cNvPr>
          <p:cNvSpPr txBox="1"/>
          <p:nvPr/>
        </p:nvSpPr>
        <p:spPr>
          <a:xfrm>
            <a:off x="5483509" y="4136848"/>
            <a:ext cx="2557110" cy="369332"/>
          </a:xfrm>
          <a:prstGeom prst="rect">
            <a:avLst/>
          </a:prstGeom>
          <a:noFill/>
          <a:ln w="19050">
            <a:solidFill>
              <a:schemeClr val="tx1"/>
            </a:solidFill>
          </a:ln>
        </p:spPr>
        <p:txBody>
          <a:bodyPr wrap="none" rtlCol="0">
            <a:spAutoFit/>
          </a:bodyPr>
          <a:lstStyle/>
          <a:p>
            <a:pPr algn="ctr"/>
            <a:r>
              <a:rPr kumimoji="1" lang="ja-JP" altLang="en-US" b="1" u="sng" dirty="0"/>
              <a:t>治療方針決定時の診察</a:t>
            </a:r>
            <a:endParaRPr kumimoji="1" lang="en-US" altLang="ja-JP" b="1" u="sng" dirty="0"/>
          </a:p>
        </p:txBody>
      </p:sp>
      <p:cxnSp>
        <p:nvCxnSpPr>
          <p:cNvPr id="25" name="直線矢印コネクタ 24">
            <a:extLst>
              <a:ext uri="{FF2B5EF4-FFF2-40B4-BE49-F238E27FC236}">
                <a16:creationId xmlns:a16="http://schemas.microsoft.com/office/drawing/2014/main" id="{2081BB13-3215-010F-C2F9-4110EC947CF5}"/>
              </a:ext>
            </a:extLst>
          </p:cNvPr>
          <p:cNvCxnSpPr>
            <a:cxnSpLocks/>
          </p:cNvCxnSpPr>
          <p:nvPr/>
        </p:nvCxnSpPr>
        <p:spPr>
          <a:xfrm flipH="1">
            <a:off x="5170662" y="2013218"/>
            <a:ext cx="1020725" cy="6254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吹き出し: 角を丸めた四角形 25">
            <a:extLst>
              <a:ext uri="{FF2B5EF4-FFF2-40B4-BE49-F238E27FC236}">
                <a16:creationId xmlns:a16="http://schemas.microsoft.com/office/drawing/2014/main" id="{BF29821A-5DB1-9F80-C93B-D3579FBD2F35}"/>
              </a:ext>
            </a:extLst>
          </p:cNvPr>
          <p:cNvSpPr/>
          <p:nvPr/>
        </p:nvSpPr>
        <p:spPr>
          <a:xfrm>
            <a:off x="2187083" y="4426225"/>
            <a:ext cx="2229976" cy="1125810"/>
          </a:xfrm>
          <a:prstGeom prst="wedgeRoundRectCallout">
            <a:avLst>
              <a:gd name="adj1" fmla="val 68351"/>
              <a:gd name="adj2" fmla="val 26939"/>
              <a:gd name="adj3" fmla="val 16667"/>
            </a:avLst>
          </a:prstGeom>
          <a:solidFill>
            <a:schemeClr val="accent6">
              <a:lumMod val="20000"/>
              <a:lumOff val="80000"/>
            </a:scheme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dirty="0">
                <a:solidFill>
                  <a:schemeClr val="tx1"/>
                </a:solidFill>
                <a:latin typeface="+mn-ea"/>
              </a:rPr>
              <a:t>担当医</a:t>
            </a:r>
            <a:endParaRPr kumimoji="1" lang="en-US" altLang="ja-JP" dirty="0">
              <a:solidFill>
                <a:schemeClr val="tx1"/>
              </a:solidFill>
              <a:latin typeface="+mn-ea"/>
            </a:endParaRPr>
          </a:p>
          <a:p>
            <a:pPr algn="ctr">
              <a:spcAft>
                <a:spcPts val="600"/>
              </a:spcAft>
            </a:pPr>
            <a:r>
              <a:rPr kumimoji="1" lang="ja-JP" altLang="en-US" dirty="0">
                <a:solidFill>
                  <a:schemeClr val="tx1"/>
                </a:solidFill>
                <a:latin typeface="+mn-ea"/>
              </a:rPr>
              <a:t>外来看護師より</a:t>
            </a:r>
            <a:endParaRPr kumimoji="1" lang="en-US" altLang="ja-JP" dirty="0">
              <a:solidFill>
                <a:schemeClr val="tx1"/>
              </a:solidFill>
              <a:latin typeface="+mn-ea"/>
            </a:endParaRPr>
          </a:p>
          <a:p>
            <a:pPr algn="ctr">
              <a:spcAft>
                <a:spcPts val="600"/>
              </a:spcAft>
            </a:pPr>
            <a:r>
              <a:rPr kumimoji="1" lang="en-US" altLang="ja-JP" dirty="0">
                <a:solidFill>
                  <a:schemeClr val="tx1"/>
                </a:solidFill>
                <a:latin typeface="+mn-ea"/>
              </a:rPr>
              <a:t>QPL</a:t>
            </a:r>
            <a:r>
              <a:rPr kumimoji="1" lang="ja-JP" altLang="en-US" dirty="0">
                <a:solidFill>
                  <a:schemeClr val="tx1"/>
                </a:solidFill>
                <a:latin typeface="+mn-ea"/>
              </a:rPr>
              <a:t>配布</a:t>
            </a:r>
            <a:endParaRPr kumimoji="1" lang="en-US" altLang="ja-JP" dirty="0">
              <a:solidFill>
                <a:schemeClr val="tx1"/>
              </a:solidFill>
              <a:latin typeface="+mn-ea"/>
            </a:endParaRPr>
          </a:p>
        </p:txBody>
      </p:sp>
      <p:sp>
        <p:nvSpPr>
          <p:cNvPr id="30" name="テキスト ボックス 29">
            <a:extLst>
              <a:ext uri="{FF2B5EF4-FFF2-40B4-BE49-F238E27FC236}">
                <a16:creationId xmlns:a16="http://schemas.microsoft.com/office/drawing/2014/main" id="{D5B9B51C-DA93-A13E-5FCD-B76A9E4758E2}"/>
              </a:ext>
            </a:extLst>
          </p:cNvPr>
          <p:cNvSpPr txBox="1"/>
          <p:nvPr/>
        </p:nvSpPr>
        <p:spPr>
          <a:xfrm>
            <a:off x="5067216" y="5195936"/>
            <a:ext cx="1569660" cy="369332"/>
          </a:xfrm>
          <a:prstGeom prst="rect">
            <a:avLst/>
          </a:prstGeom>
          <a:noFill/>
          <a:ln w="19050">
            <a:solidFill>
              <a:schemeClr val="tx1"/>
            </a:solidFill>
          </a:ln>
        </p:spPr>
        <p:txBody>
          <a:bodyPr wrap="none" rtlCol="0">
            <a:spAutoFit/>
          </a:bodyPr>
          <a:lstStyle/>
          <a:p>
            <a:r>
              <a:rPr kumimoji="1" lang="ja-JP" altLang="en-US" b="1" u="sng" dirty="0"/>
              <a:t>治療中の診察</a:t>
            </a:r>
            <a:endParaRPr kumimoji="1" lang="en-US" altLang="ja-JP" b="1" u="sng" dirty="0"/>
          </a:p>
        </p:txBody>
      </p:sp>
      <p:sp>
        <p:nvSpPr>
          <p:cNvPr id="19" name="コンテンツ プレースホルダー 2">
            <a:extLst>
              <a:ext uri="{FF2B5EF4-FFF2-40B4-BE49-F238E27FC236}">
                <a16:creationId xmlns:a16="http://schemas.microsoft.com/office/drawing/2014/main" id="{46E5297B-3151-9BAE-74FD-2E62843C5D25}"/>
              </a:ext>
            </a:extLst>
          </p:cNvPr>
          <p:cNvSpPr txBox="1">
            <a:spLocks/>
          </p:cNvSpPr>
          <p:nvPr/>
        </p:nvSpPr>
        <p:spPr>
          <a:xfrm>
            <a:off x="2786536" y="1157334"/>
            <a:ext cx="2548128" cy="35515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mn-ea"/>
              </a:rPr>
              <a:t>配布対象例：がん患者</a:t>
            </a:r>
            <a:endParaRPr lang="en-US" altLang="ja-JP" sz="1800" dirty="0">
              <a:latin typeface="+mn-ea"/>
            </a:endParaRPr>
          </a:p>
          <a:p>
            <a:pPr marL="0" indent="0">
              <a:buNone/>
            </a:pPr>
            <a:endParaRPr lang="en-US" altLang="ja-JP" sz="1800" dirty="0">
              <a:latin typeface="+mn-ea"/>
            </a:endParaRPr>
          </a:p>
        </p:txBody>
      </p:sp>
      <p:sp>
        <p:nvSpPr>
          <p:cNvPr id="20" name="テキスト ボックス 19">
            <a:extLst>
              <a:ext uri="{FF2B5EF4-FFF2-40B4-BE49-F238E27FC236}">
                <a16:creationId xmlns:a16="http://schemas.microsoft.com/office/drawing/2014/main" id="{2374B8A9-2652-4FA0-D9AD-F4E7E2332FA2}"/>
              </a:ext>
            </a:extLst>
          </p:cNvPr>
          <p:cNvSpPr txBox="1"/>
          <p:nvPr/>
        </p:nvSpPr>
        <p:spPr>
          <a:xfrm>
            <a:off x="6118140" y="1574674"/>
            <a:ext cx="1338828" cy="369332"/>
          </a:xfrm>
          <a:prstGeom prst="rect">
            <a:avLst/>
          </a:prstGeom>
          <a:noFill/>
          <a:ln w="19050">
            <a:solidFill>
              <a:schemeClr val="tx1"/>
            </a:solidFill>
          </a:ln>
        </p:spPr>
        <p:txBody>
          <a:bodyPr wrap="none" rtlCol="0">
            <a:spAutoFit/>
          </a:bodyPr>
          <a:lstStyle/>
          <a:p>
            <a:r>
              <a:rPr kumimoji="1" lang="ja-JP" altLang="en-US" b="1" u="sng" dirty="0"/>
              <a:t>診療科受診</a:t>
            </a:r>
            <a:endParaRPr kumimoji="1" lang="en-US" altLang="ja-JP" b="1" u="sng" dirty="0"/>
          </a:p>
        </p:txBody>
      </p:sp>
      <p:sp>
        <p:nvSpPr>
          <p:cNvPr id="21" name="テキスト ボックス 20">
            <a:extLst>
              <a:ext uri="{FF2B5EF4-FFF2-40B4-BE49-F238E27FC236}">
                <a16:creationId xmlns:a16="http://schemas.microsoft.com/office/drawing/2014/main" id="{A715FC81-9D0F-0D29-A120-C4C4CE24A36A}"/>
              </a:ext>
            </a:extLst>
          </p:cNvPr>
          <p:cNvSpPr txBox="1"/>
          <p:nvPr/>
        </p:nvSpPr>
        <p:spPr>
          <a:xfrm>
            <a:off x="6817982" y="5179263"/>
            <a:ext cx="2031325" cy="369332"/>
          </a:xfrm>
          <a:prstGeom prst="rect">
            <a:avLst/>
          </a:prstGeom>
          <a:noFill/>
          <a:ln w="19050">
            <a:solidFill>
              <a:schemeClr val="tx1"/>
            </a:solidFill>
          </a:ln>
        </p:spPr>
        <p:txBody>
          <a:bodyPr wrap="none" rtlCol="0">
            <a:spAutoFit/>
          </a:bodyPr>
          <a:lstStyle/>
          <a:p>
            <a:r>
              <a:rPr kumimoji="1" lang="ja-JP" altLang="en-US" b="1" u="sng" dirty="0"/>
              <a:t>通院治療センター</a:t>
            </a:r>
            <a:endParaRPr kumimoji="1" lang="en-US" altLang="ja-JP" b="1" u="sng" dirty="0"/>
          </a:p>
        </p:txBody>
      </p:sp>
      <p:cxnSp>
        <p:nvCxnSpPr>
          <p:cNvPr id="22" name="直線矢印コネクタ 21">
            <a:extLst>
              <a:ext uri="{FF2B5EF4-FFF2-40B4-BE49-F238E27FC236}">
                <a16:creationId xmlns:a16="http://schemas.microsoft.com/office/drawing/2014/main" id="{DD335AE7-3F0E-85DB-06CC-A5FC12E33B03}"/>
              </a:ext>
            </a:extLst>
          </p:cNvPr>
          <p:cNvCxnSpPr>
            <a:cxnSpLocks/>
          </p:cNvCxnSpPr>
          <p:nvPr/>
        </p:nvCxnSpPr>
        <p:spPr>
          <a:xfrm>
            <a:off x="7821636" y="3478521"/>
            <a:ext cx="3268" cy="5829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358CC675-D1D1-7B4C-D517-DFE327D6CBB1}"/>
              </a:ext>
            </a:extLst>
          </p:cNvPr>
          <p:cNvSpPr txBox="1"/>
          <p:nvPr/>
        </p:nvSpPr>
        <p:spPr>
          <a:xfrm>
            <a:off x="6818049" y="5628329"/>
            <a:ext cx="1107996" cy="369332"/>
          </a:xfrm>
          <a:prstGeom prst="rect">
            <a:avLst/>
          </a:prstGeom>
          <a:noFill/>
          <a:ln w="19050">
            <a:solidFill>
              <a:schemeClr val="tx1"/>
            </a:solidFill>
          </a:ln>
        </p:spPr>
        <p:txBody>
          <a:bodyPr wrap="none" rtlCol="0">
            <a:spAutoFit/>
          </a:bodyPr>
          <a:lstStyle/>
          <a:p>
            <a:r>
              <a:rPr kumimoji="1" lang="ja-JP" altLang="en-US" b="1" u="sng" dirty="0"/>
              <a:t>入院治療</a:t>
            </a:r>
            <a:endParaRPr kumimoji="1" lang="en-US" altLang="ja-JP" b="1" u="sng" dirty="0"/>
          </a:p>
        </p:txBody>
      </p:sp>
      <p:sp>
        <p:nvSpPr>
          <p:cNvPr id="7" name="矢印: 下 6">
            <a:extLst>
              <a:ext uri="{FF2B5EF4-FFF2-40B4-BE49-F238E27FC236}">
                <a16:creationId xmlns:a16="http://schemas.microsoft.com/office/drawing/2014/main" id="{2FFAC6E6-740A-D087-0AE2-E966CF4104D9}"/>
              </a:ext>
            </a:extLst>
          </p:cNvPr>
          <p:cNvSpPr/>
          <p:nvPr/>
        </p:nvSpPr>
        <p:spPr>
          <a:xfrm>
            <a:off x="5857308" y="4644605"/>
            <a:ext cx="1849232" cy="31905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吹き出し: 角を丸めた四角形 27">
            <a:extLst>
              <a:ext uri="{FF2B5EF4-FFF2-40B4-BE49-F238E27FC236}">
                <a16:creationId xmlns:a16="http://schemas.microsoft.com/office/drawing/2014/main" id="{4EF6B66B-D1C2-0768-C4F6-B282C2CA7E71}"/>
              </a:ext>
            </a:extLst>
          </p:cNvPr>
          <p:cNvSpPr/>
          <p:nvPr/>
        </p:nvSpPr>
        <p:spPr>
          <a:xfrm>
            <a:off x="9037799" y="5046726"/>
            <a:ext cx="2229975" cy="1252474"/>
          </a:xfrm>
          <a:prstGeom prst="wedgeRoundRectCallout">
            <a:avLst>
              <a:gd name="adj1" fmla="val -86718"/>
              <a:gd name="adj2" fmla="val 10431"/>
              <a:gd name="adj3" fmla="val 16667"/>
            </a:avLst>
          </a:prstGeom>
          <a:solidFill>
            <a:schemeClr val="accent6">
              <a:lumMod val="20000"/>
              <a:lumOff val="80000"/>
            </a:scheme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dirty="0">
                <a:solidFill>
                  <a:schemeClr val="tx1"/>
                </a:solidFill>
                <a:latin typeface="+mn-ea"/>
              </a:rPr>
              <a:t>担当医</a:t>
            </a:r>
            <a:endParaRPr kumimoji="1" lang="en-US" altLang="ja-JP" dirty="0">
              <a:solidFill>
                <a:schemeClr val="tx1"/>
              </a:solidFill>
              <a:latin typeface="+mn-ea"/>
            </a:endParaRPr>
          </a:p>
          <a:p>
            <a:pPr algn="ctr">
              <a:spcAft>
                <a:spcPts val="600"/>
              </a:spcAft>
            </a:pPr>
            <a:r>
              <a:rPr kumimoji="1" lang="ja-JP" altLang="en-US" dirty="0">
                <a:solidFill>
                  <a:schemeClr val="tx1"/>
                </a:solidFill>
                <a:latin typeface="+mn-ea"/>
              </a:rPr>
              <a:t>病棟看護師より</a:t>
            </a:r>
            <a:endParaRPr kumimoji="1" lang="en-US" altLang="ja-JP" dirty="0">
              <a:solidFill>
                <a:schemeClr val="tx1"/>
              </a:solidFill>
              <a:latin typeface="+mn-ea"/>
            </a:endParaRPr>
          </a:p>
          <a:p>
            <a:pPr algn="ctr">
              <a:spcAft>
                <a:spcPts val="600"/>
              </a:spcAft>
            </a:pPr>
            <a:r>
              <a:rPr kumimoji="1" lang="en-US" altLang="ja-JP" dirty="0">
                <a:solidFill>
                  <a:schemeClr val="tx1"/>
                </a:solidFill>
                <a:latin typeface="+mn-ea"/>
              </a:rPr>
              <a:t>QPL</a:t>
            </a:r>
            <a:r>
              <a:rPr kumimoji="1" lang="ja-JP" altLang="en-US" dirty="0">
                <a:solidFill>
                  <a:schemeClr val="tx1"/>
                </a:solidFill>
                <a:latin typeface="+mn-ea"/>
              </a:rPr>
              <a:t>配布</a:t>
            </a:r>
            <a:endParaRPr kumimoji="1" lang="en-US" altLang="ja-JP" dirty="0">
              <a:solidFill>
                <a:schemeClr val="tx1"/>
              </a:solidFill>
              <a:latin typeface="+mn-ea"/>
            </a:endParaRPr>
          </a:p>
        </p:txBody>
      </p:sp>
      <p:sp>
        <p:nvSpPr>
          <p:cNvPr id="31" name="吹き出し: 角を丸めた四角形 30">
            <a:extLst>
              <a:ext uri="{FF2B5EF4-FFF2-40B4-BE49-F238E27FC236}">
                <a16:creationId xmlns:a16="http://schemas.microsoft.com/office/drawing/2014/main" id="{81C9E381-3C5D-B786-9009-F45F12E3CB30}"/>
              </a:ext>
            </a:extLst>
          </p:cNvPr>
          <p:cNvSpPr/>
          <p:nvPr/>
        </p:nvSpPr>
        <p:spPr>
          <a:xfrm>
            <a:off x="8932396" y="3634989"/>
            <a:ext cx="2229975" cy="871191"/>
          </a:xfrm>
          <a:prstGeom prst="wedgeRoundRectCallout">
            <a:avLst>
              <a:gd name="adj1" fmla="val -58794"/>
              <a:gd name="adj2" fmla="val 108775"/>
              <a:gd name="adj3" fmla="val 16667"/>
            </a:avLst>
          </a:prstGeom>
          <a:solidFill>
            <a:schemeClr val="accent6">
              <a:lumMod val="20000"/>
              <a:lumOff val="80000"/>
            </a:scheme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dirty="0">
                <a:solidFill>
                  <a:schemeClr val="tx1"/>
                </a:solidFill>
                <a:latin typeface="+mn-ea"/>
              </a:rPr>
              <a:t>認定看護師より</a:t>
            </a:r>
            <a:endParaRPr kumimoji="1" lang="en-US" altLang="ja-JP" dirty="0">
              <a:solidFill>
                <a:schemeClr val="tx1"/>
              </a:solidFill>
              <a:latin typeface="+mn-ea"/>
            </a:endParaRPr>
          </a:p>
          <a:p>
            <a:pPr algn="ctr">
              <a:spcAft>
                <a:spcPts val="600"/>
              </a:spcAft>
            </a:pPr>
            <a:r>
              <a:rPr kumimoji="1" lang="en-US" altLang="ja-JP" dirty="0">
                <a:solidFill>
                  <a:schemeClr val="tx1"/>
                </a:solidFill>
                <a:latin typeface="+mn-ea"/>
              </a:rPr>
              <a:t>QPL</a:t>
            </a:r>
            <a:r>
              <a:rPr kumimoji="1" lang="ja-JP" altLang="en-US" dirty="0">
                <a:solidFill>
                  <a:schemeClr val="tx1"/>
                </a:solidFill>
                <a:latin typeface="+mn-ea"/>
              </a:rPr>
              <a:t>配布</a:t>
            </a:r>
            <a:endParaRPr kumimoji="1" lang="en-US" altLang="ja-JP" dirty="0">
              <a:solidFill>
                <a:schemeClr val="tx1"/>
              </a:solidFill>
              <a:latin typeface="+mn-ea"/>
            </a:endParaRPr>
          </a:p>
        </p:txBody>
      </p:sp>
      <p:cxnSp>
        <p:nvCxnSpPr>
          <p:cNvPr id="33" name="直線矢印コネクタ 32">
            <a:extLst>
              <a:ext uri="{FF2B5EF4-FFF2-40B4-BE49-F238E27FC236}">
                <a16:creationId xmlns:a16="http://schemas.microsoft.com/office/drawing/2014/main" id="{679E3FA0-B2B2-80BA-0F37-45393BC85D68}"/>
              </a:ext>
            </a:extLst>
          </p:cNvPr>
          <p:cNvCxnSpPr>
            <a:cxnSpLocks/>
          </p:cNvCxnSpPr>
          <p:nvPr/>
        </p:nvCxnSpPr>
        <p:spPr>
          <a:xfrm>
            <a:off x="7688854" y="1680181"/>
            <a:ext cx="61840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0BC87B2-3CC4-963F-9C9D-E6EC1261CA52}"/>
              </a:ext>
            </a:extLst>
          </p:cNvPr>
          <p:cNvSpPr txBox="1">
            <a:spLocks/>
          </p:cNvSpPr>
          <p:nvPr/>
        </p:nvSpPr>
        <p:spPr>
          <a:xfrm>
            <a:off x="804672" y="520113"/>
            <a:ext cx="10140696" cy="544205"/>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dirty="0">
                <a:latin typeface="+mn-ea"/>
                <a:ea typeface="+mn-ea"/>
                <a:cs typeface="Times New Roman" panose="02020603050405020304" pitchFamily="18" charset="0"/>
              </a:rPr>
              <a:t>１．単一診療科での</a:t>
            </a:r>
            <a:r>
              <a:rPr lang="en-US" altLang="ja-JP" sz="3600" b="1" dirty="0">
                <a:latin typeface="+mn-ea"/>
                <a:ea typeface="+mn-ea"/>
                <a:cs typeface="Times New Roman" panose="02020603050405020304" pitchFamily="18" charset="0"/>
              </a:rPr>
              <a:t>QPL</a:t>
            </a:r>
            <a:r>
              <a:rPr lang="ja-JP" altLang="en-US" sz="3600" b="1" dirty="0">
                <a:latin typeface="+mn-ea"/>
                <a:ea typeface="+mn-ea"/>
                <a:cs typeface="Times New Roman" panose="02020603050405020304" pitchFamily="18" charset="0"/>
              </a:rPr>
              <a:t>配布フロー</a:t>
            </a:r>
            <a:endParaRPr lang="ja-JP" altLang="en-US" sz="3600" b="1" dirty="0">
              <a:latin typeface="+mn-ea"/>
              <a:ea typeface="+mn-ea"/>
            </a:endParaRPr>
          </a:p>
        </p:txBody>
      </p:sp>
    </p:spTree>
    <p:custDataLst>
      <p:tags r:id="rId1"/>
    </p:custDataLst>
    <p:extLst>
      <p:ext uri="{BB962C8B-B14F-4D97-AF65-F5344CB8AC3E}">
        <p14:creationId xmlns:p14="http://schemas.microsoft.com/office/powerpoint/2010/main" val="1274472385"/>
      </p:ext>
    </p:extLst>
  </p:cSld>
  <p:clrMapOvr>
    <a:masterClrMapping/>
  </p:clrMapOvr>
  <mc:AlternateContent xmlns:mc="http://schemas.openxmlformats.org/markup-compatibility/2006" xmlns:p14="http://schemas.microsoft.com/office/powerpoint/2010/main">
    <mc:Choice Requires="p14">
      <p:transition spd="slow" p14:dur="2000" advTm="29593"/>
    </mc:Choice>
    <mc:Fallback xmlns="">
      <p:transition spd="slow" advTm="29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500"/>
                                        <p:tgtEl>
                                          <p:spTgt spid="3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8"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ADE67-24EF-EEB9-BCF3-69E4FD77FB5A}"/>
            </a:ext>
          </a:extLst>
        </p:cNvPr>
        <p:cNvGrpSpPr/>
        <p:nvPr/>
      </p:nvGrpSpPr>
      <p:grpSpPr>
        <a:xfrm>
          <a:off x="0" y="0"/>
          <a:ext cx="0" cy="0"/>
          <a:chOff x="0" y="0"/>
          <a:chExt cx="0" cy="0"/>
        </a:xfrm>
      </p:grpSpPr>
      <p:sp>
        <p:nvSpPr>
          <p:cNvPr id="10" name="タイトル 1">
            <a:extLst>
              <a:ext uri="{FF2B5EF4-FFF2-40B4-BE49-F238E27FC236}">
                <a16:creationId xmlns:a16="http://schemas.microsoft.com/office/drawing/2014/main" id="{21D7F0D4-D0DB-B7DC-F15B-47E611F1D338}"/>
              </a:ext>
            </a:extLst>
          </p:cNvPr>
          <p:cNvSpPr txBox="1">
            <a:spLocks/>
          </p:cNvSpPr>
          <p:nvPr/>
        </p:nvSpPr>
        <p:spPr>
          <a:xfrm>
            <a:off x="804672" y="496667"/>
            <a:ext cx="10140696" cy="544205"/>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dirty="0">
                <a:latin typeface="+mn-ea"/>
                <a:ea typeface="+mn-ea"/>
                <a:cs typeface="Times New Roman" panose="02020603050405020304" pitchFamily="18" charset="0"/>
              </a:rPr>
              <a:t>２．複数診療科での</a:t>
            </a:r>
            <a:r>
              <a:rPr lang="en-US" altLang="ja-JP" sz="3600" b="1" dirty="0">
                <a:latin typeface="+mn-ea"/>
                <a:ea typeface="+mn-ea"/>
                <a:cs typeface="Times New Roman" panose="02020603050405020304" pitchFamily="18" charset="0"/>
              </a:rPr>
              <a:t>QPL</a:t>
            </a:r>
            <a:r>
              <a:rPr lang="ja-JP" altLang="en-US" sz="3600" b="1" dirty="0">
                <a:latin typeface="+mn-ea"/>
                <a:ea typeface="+mn-ea"/>
                <a:cs typeface="Times New Roman" panose="02020603050405020304" pitchFamily="18" charset="0"/>
              </a:rPr>
              <a:t>配布フロー</a:t>
            </a:r>
            <a:endParaRPr lang="ja-JP" altLang="en-US" sz="3600" b="1" dirty="0">
              <a:latin typeface="+mn-ea"/>
              <a:ea typeface="+mn-ea"/>
            </a:endParaRPr>
          </a:p>
        </p:txBody>
      </p:sp>
      <p:sp>
        <p:nvSpPr>
          <p:cNvPr id="5" name="テキスト ボックス 4">
            <a:extLst>
              <a:ext uri="{FF2B5EF4-FFF2-40B4-BE49-F238E27FC236}">
                <a16:creationId xmlns:a16="http://schemas.microsoft.com/office/drawing/2014/main" id="{2735049A-932E-DAFC-FDDA-56AA65A3D0D5}"/>
              </a:ext>
            </a:extLst>
          </p:cNvPr>
          <p:cNvSpPr txBox="1"/>
          <p:nvPr/>
        </p:nvSpPr>
        <p:spPr>
          <a:xfrm>
            <a:off x="5331360" y="1572155"/>
            <a:ext cx="2954655" cy="369332"/>
          </a:xfrm>
          <a:prstGeom prst="rect">
            <a:avLst/>
          </a:prstGeom>
          <a:noFill/>
          <a:ln w="19050">
            <a:solidFill>
              <a:schemeClr val="tx1"/>
            </a:solidFill>
          </a:ln>
        </p:spPr>
        <p:txBody>
          <a:bodyPr wrap="none" rtlCol="0">
            <a:spAutoFit/>
          </a:bodyPr>
          <a:lstStyle/>
          <a:p>
            <a:r>
              <a:rPr kumimoji="1" lang="ja-JP" altLang="en-US" dirty="0"/>
              <a:t>「がん」病理検査実施説明</a:t>
            </a:r>
            <a:endParaRPr kumimoji="1" lang="en-US" altLang="ja-JP" b="1" u="sng" dirty="0"/>
          </a:p>
        </p:txBody>
      </p:sp>
      <p:cxnSp>
        <p:nvCxnSpPr>
          <p:cNvPr id="6" name="直線矢印コネクタ 5">
            <a:extLst>
              <a:ext uri="{FF2B5EF4-FFF2-40B4-BE49-F238E27FC236}">
                <a16:creationId xmlns:a16="http://schemas.microsoft.com/office/drawing/2014/main" id="{17E150EB-4C42-B9B7-0228-6DE4E008308D}"/>
              </a:ext>
            </a:extLst>
          </p:cNvPr>
          <p:cNvCxnSpPr>
            <a:cxnSpLocks/>
          </p:cNvCxnSpPr>
          <p:nvPr/>
        </p:nvCxnSpPr>
        <p:spPr>
          <a:xfrm>
            <a:off x="8333592" y="1777452"/>
            <a:ext cx="981777" cy="7415"/>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C7DEBCF-9403-2745-7FD1-7FAF403B70F3}"/>
              </a:ext>
            </a:extLst>
          </p:cNvPr>
          <p:cNvSpPr txBox="1"/>
          <p:nvPr/>
        </p:nvSpPr>
        <p:spPr>
          <a:xfrm>
            <a:off x="9403704" y="1615571"/>
            <a:ext cx="877163" cy="369332"/>
          </a:xfrm>
          <a:prstGeom prst="rect">
            <a:avLst/>
          </a:prstGeom>
          <a:noFill/>
          <a:ln w="19050">
            <a:solidFill>
              <a:schemeClr val="tx1"/>
            </a:solidFill>
            <a:prstDash val="dash"/>
          </a:ln>
        </p:spPr>
        <p:txBody>
          <a:bodyPr wrap="none" rtlCol="0">
            <a:spAutoFit/>
          </a:bodyPr>
          <a:lstStyle/>
          <a:p>
            <a:r>
              <a:rPr kumimoji="1" lang="ja-JP" altLang="en-US" u="sng" dirty="0"/>
              <a:t>非がん</a:t>
            </a:r>
            <a:endParaRPr kumimoji="1" lang="en-US" altLang="ja-JP" u="sng" dirty="0"/>
          </a:p>
        </p:txBody>
      </p:sp>
      <p:cxnSp>
        <p:nvCxnSpPr>
          <p:cNvPr id="8" name="直線矢印コネクタ 7">
            <a:extLst>
              <a:ext uri="{FF2B5EF4-FFF2-40B4-BE49-F238E27FC236}">
                <a16:creationId xmlns:a16="http://schemas.microsoft.com/office/drawing/2014/main" id="{C088E711-F0AC-79EE-55F6-1C650BCBD8FC}"/>
              </a:ext>
            </a:extLst>
          </p:cNvPr>
          <p:cNvCxnSpPr>
            <a:cxnSpLocks/>
          </p:cNvCxnSpPr>
          <p:nvPr/>
        </p:nvCxnSpPr>
        <p:spPr>
          <a:xfrm>
            <a:off x="6798714" y="1983052"/>
            <a:ext cx="0" cy="6286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CB77846-E5DE-2ABC-08F3-F534F6FAA51D}"/>
              </a:ext>
            </a:extLst>
          </p:cNvPr>
          <p:cNvSpPr txBox="1"/>
          <p:nvPr/>
        </p:nvSpPr>
        <p:spPr>
          <a:xfrm>
            <a:off x="5341387" y="2604577"/>
            <a:ext cx="2954655" cy="369332"/>
          </a:xfrm>
          <a:prstGeom prst="rect">
            <a:avLst/>
          </a:prstGeom>
          <a:noFill/>
          <a:ln w="19050">
            <a:solidFill>
              <a:schemeClr val="tx1"/>
            </a:solidFill>
          </a:ln>
        </p:spPr>
        <p:txBody>
          <a:bodyPr wrap="none" rtlCol="0">
            <a:spAutoFit/>
          </a:bodyPr>
          <a:lstStyle/>
          <a:p>
            <a:r>
              <a:rPr kumimoji="1" lang="ja-JP" altLang="en-US" b="1" u="sng" dirty="0"/>
              <a:t>病理検査結果「がん」診断</a:t>
            </a:r>
            <a:endParaRPr kumimoji="1" lang="en-US" altLang="ja-JP" b="1" u="sng" dirty="0"/>
          </a:p>
        </p:txBody>
      </p:sp>
      <p:cxnSp>
        <p:nvCxnSpPr>
          <p:cNvPr id="11" name="直線矢印コネクタ 10">
            <a:extLst>
              <a:ext uri="{FF2B5EF4-FFF2-40B4-BE49-F238E27FC236}">
                <a16:creationId xmlns:a16="http://schemas.microsoft.com/office/drawing/2014/main" id="{761A020E-B5E5-29C9-795E-D86F1E5E97FD}"/>
              </a:ext>
            </a:extLst>
          </p:cNvPr>
          <p:cNvCxnSpPr>
            <a:cxnSpLocks/>
          </p:cNvCxnSpPr>
          <p:nvPr/>
        </p:nvCxnSpPr>
        <p:spPr>
          <a:xfrm>
            <a:off x="7309107" y="3016441"/>
            <a:ext cx="1049076" cy="6254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470A4C17-412F-074F-E698-1B4AE39753A0}"/>
              </a:ext>
            </a:extLst>
          </p:cNvPr>
          <p:cNvSpPr txBox="1"/>
          <p:nvPr/>
        </p:nvSpPr>
        <p:spPr>
          <a:xfrm>
            <a:off x="7735311" y="3691914"/>
            <a:ext cx="1107996" cy="369332"/>
          </a:xfrm>
          <a:prstGeom prst="rect">
            <a:avLst/>
          </a:prstGeom>
          <a:noFill/>
          <a:ln w="19050">
            <a:solidFill>
              <a:schemeClr val="tx1"/>
            </a:solidFill>
          </a:ln>
        </p:spPr>
        <p:txBody>
          <a:bodyPr wrap="none" rtlCol="0">
            <a:spAutoFit/>
          </a:bodyPr>
          <a:lstStyle/>
          <a:p>
            <a:r>
              <a:rPr kumimoji="1" lang="ja-JP" altLang="en-US" b="1" u="sng" dirty="0"/>
              <a:t>同席なし</a:t>
            </a:r>
            <a:endParaRPr kumimoji="1" lang="en-US" altLang="ja-JP" b="1" u="sng" dirty="0"/>
          </a:p>
        </p:txBody>
      </p:sp>
      <p:sp>
        <p:nvSpPr>
          <p:cNvPr id="14" name="テキスト ボックス 13">
            <a:extLst>
              <a:ext uri="{FF2B5EF4-FFF2-40B4-BE49-F238E27FC236}">
                <a16:creationId xmlns:a16="http://schemas.microsoft.com/office/drawing/2014/main" id="{4B799A23-5AA0-1994-F257-ECBC2FF7E6BE}"/>
              </a:ext>
            </a:extLst>
          </p:cNvPr>
          <p:cNvSpPr txBox="1"/>
          <p:nvPr/>
        </p:nvSpPr>
        <p:spPr>
          <a:xfrm>
            <a:off x="3954865" y="3691914"/>
            <a:ext cx="3522118" cy="369332"/>
          </a:xfrm>
          <a:prstGeom prst="rect">
            <a:avLst/>
          </a:prstGeom>
          <a:noFill/>
          <a:ln w="19050">
            <a:solidFill>
              <a:schemeClr val="tx1"/>
            </a:solidFill>
          </a:ln>
        </p:spPr>
        <p:txBody>
          <a:bodyPr wrap="none" rtlCol="0">
            <a:spAutoFit/>
          </a:bodyPr>
          <a:lstStyle/>
          <a:p>
            <a:r>
              <a:rPr kumimoji="1" lang="ja-JP" altLang="en-US" b="1" u="sng" dirty="0"/>
              <a:t>認定</a:t>
            </a:r>
            <a:r>
              <a:rPr kumimoji="1" lang="en-US" altLang="ja-JP" b="1" u="sng" dirty="0"/>
              <a:t>/</a:t>
            </a:r>
            <a:r>
              <a:rPr kumimoji="1" lang="ja-JP" altLang="en-US" b="1" u="sng" dirty="0"/>
              <a:t>専門看護師の診察同席あり</a:t>
            </a:r>
            <a:endParaRPr kumimoji="1" lang="en-US" altLang="ja-JP" b="1" u="sng" dirty="0"/>
          </a:p>
        </p:txBody>
      </p:sp>
      <p:sp>
        <p:nvSpPr>
          <p:cNvPr id="15" name="テキスト ボックス 14">
            <a:extLst>
              <a:ext uri="{FF2B5EF4-FFF2-40B4-BE49-F238E27FC236}">
                <a16:creationId xmlns:a16="http://schemas.microsoft.com/office/drawing/2014/main" id="{0D3A2140-73E1-42EE-C118-D83B80F59062}"/>
              </a:ext>
            </a:extLst>
          </p:cNvPr>
          <p:cNvSpPr txBox="1"/>
          <p:nvPr/>
        </p:nvSpPr>
        <p:spPr>
          <a:xfrm>
            <a:off x="4260364" y="4087607"/>
            <a:ext cx="2646878" cy="338554"/>
          </a:xfrm>
          <a:prstGeom prst="rect">
            <a:avLst/>
          </a:prstGeom>
          <a:noFill/>
        </p:spPr>
        <p:txBody>
          <a:bodyPr wrap="none" rtlCol="0">
            <a:spAutoFit/>
          </a:bodyPr>
          <a:lstStyle/>
          <a:p>
            <a:r>
              <a:rPr kumimoji="1" lang="ja-JP" altLang="en-US" sz="1600" dirty="0"/>
              <a:t>がん患者指導管理料イ算定</a:t>
            </a:r>
            <a:endParaRPr kumimoji="1" lang="en-US" altLang="ja-JP" sz="1600" dirty="0"/>
          </a:p>
        </p:txBody>
      </p:sp>
      <p:sp>
        <p:nvSpPr>
          <p:cNvPr id="16" name="テキスト ボックス 15">
            <a:extLst>
              <a:ext uri="{FF2B5EF4-FFF2-40B4-BE49-F238E27FC236}">
                <a16:creationId xmlns:a16="http://schemas.microsoft.com/office/drawing/2014/main" id="{8B2ACE5D-9C4D-463C-61C2-A39A51204910}"/>
              </a:ext>
            </a:extLst>
          </p:cNvPr>
          <p:cNvSpPr txBox="1"/>
          <p:nvPr/>
        </p:nvSpPr>
        <p:spPr>
          <a:xfrm>
            <a:off x="7302700" y="4087607"/>
            <a:ext cx="2236510" cy="338554"/>
          </a:xfrm>
          <a:prstGeom prst="rect">
            <a:avLst/>
          </a:prstGeom>
          <a:noFill/>
        </p:spPr>
        <p:txBody>
          <a:bodyPr wrap="none" rtlCol="0">
            <a:spAutoFit/>
          </a:bodyPr>
          <a:lstStyle/>
          <a:p>
            <a:r>
              <a:rPr kumimoji="1" lang="ja-JP" altLang="en-US" sz="1600" dirty="0"/>
              <a:t>指導管理料の算定なし</a:t>
            </a:r>
            <a:endParaRPr kumimoji="1" lang="en-US" altLang="ja-JP" sz="1600" dirty="0"/>
          </a:p>
        </p:txBody>
      </p:sp>
      <p:sp>
        <p:nvSpPr>
          <p:cNvPr id="18" name="吹き出し: 角を丸めた四角形 17">
            <a:extLst>
              <a:ext uri="{FF2B5EF4-FFF2-40B4-BE49-F238E27FC236}">
                <a16:creationId xmlns:a16="http://schemas.microsoft.com/office/drawing/2014/main" id="{513B6C37-4A06-E02A-18B4-5C77E7834135}"/>
              </a:ext>
            </a:extLst>
          </p:cNvPr>
          <p:cNvSpPr/>
          <p:nvPr/>
        </p:nvSpPr>
        <p:spPr>
          <a:xfrm>
            <a:off x="664168" y="2604577"/>
            <a:ext cx="2731837" cy="1456669"/>
          </a:xfrm>
          <a:prstGeom prst="wedgeRoundRectCallout">
            <a:avLst>
              <a:gd name="adj1" fmla="val 64757"/>
              <a:gd name="adj2" fmla="val 30833"/>
              <a:gd name="adj3" fmla="val 16667"/>
            </a:avLst>
          </a:prstGeom>
          <a:solidFill>
            <a:schemeClr val="accent6">
              <a:lumMod val="20000"/>
              <a:lumOff val="80000"/>
            </a:scheme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n-ea"/>
              </a:rPr>
              <a:t>担当医</a:t>
            </a:r>
            <a:endParaRPr kumimoji="1" lang="en-US" altLang="ja-JP" dirty="0">
              <a:solidFill>
                <a:schemeClr val="tx1"/>
              </a:solidFill>
              <a:latin typeface="+mn-ea"/>
            </a:endParaRPr>
          </a:p>
          <a:p>
            <a:pPr algn="ctr"/>
            <a:r>
              <a:rPr kumimoji="1" lang="ja-JP" altLang="en-US" dirty="0">
                <a:solidFill>
                  <a:schemeClr val="tx1"/>
                </a:solidFill>
                <a:latin typeface="+mn-ea"/>
              </a:rPr>
              <a:t>認定</a:t>
            </a:r>
            <a:r>
              <a:rPr kumimoji="1" lang="en-US" altLang="ja-JP" dirty="0">
                <a:solidFill>
                  <a:schemeClr val="tx1"/>
                </a:solidFill>
                <a:latin typeface="+mn-ea"/>
              </a:rPr>
              <a:t>/</a:t>
            </a:r>
            <a:r>
              <a:rPr kumimoji="1" lang="ja-JP" altLang="en-US" dirty="0">
                <a:solidFill>
                  <a:schemeClr val="tx1"/>
                </a:solidFill>
                <a:latin typeface="+mn-ea"/>
              </a:rPr>
              <a:t>専門看護師より</a:t>
            </a:r>
            <a:endParaRPr kumimoji="1" lang="en-US" altLang="ja-JP" dirty="0">
              <a:solidFill>
                <a:schemeClr val="tx1"/>
              </a:solidFill>
              <a:latin typeface="+mn-ea"/>
            </a:endParaRPr>
          </a:p>
          <a:p>
            <a:pPr algn="ctr"/>
            <a:r>
              <a:rPr kumimoji="1" lang="en-US" altLang="ja-JP" dirty="0">
                <a:solidFill>
                  <a:schemeClr val="tx1"/>
                </a:solidFill>
                <a:latin typeface="+mn-ea"/>
              </a:rPr>
              <a:t>QPL</a:t>
            </a:r>
            <a:r>
              <a:rPr kumimoji="1" lang="ja-JP" altLang="en-US" dirty="0">
                <a:solidFill>
                  <a:schemeClr val="tx1"/>
                </a:solidFill>
                <a:latin typeface="+mn-ea"/>
              </a:rPr>
              <a:t>配布</a:t>
            </a:r>
            <a:endParaRPr kumimoji="1" lang="en-US" altLang="ja-JP" dirty="0">
              <a:solidFill>
                <a:schemeClr val="tx1"/>
              </a:solidFill>
              <a:latin typeface="+mn-ea"/>
            </a:endParaRPr>
          </a:p>
          <a:p>
            <a:pPr algn="ctr"/>
            <a:r>
              <a:rPr kumimoji="1" lang="en-US" altLang="ja-JP" dirty="0">
                <a:solidFill>
                  <a:schemeClr val="tx1"/>
                </a:solidFill>
                <a:latin typeface="+mn-ea"/>
              </a:rPr>
              <a:t>QPL</a:t>
            </a:r>
            <a:r>
              <a:rPr kumimoji="1" lang="ja-JP" altLang="en-US" dirty="0">
                <a:solidFill>
                  <a:schemeClr val="tx1"/>
                </a:solidFill>
                <a:latin typeface="+mn-ea"/>
              </a:rPr>
              <a:t>使用推奨</a:t>
            </a:r>
            <a:endParaRPr kumimoji="1" lang="en-US" altLang="ja-JP" dirty="0">
              <a:solidFill>
                <a:schemeClr val="tx1"/>
              </a:solidFill>
              <a:latin typeface="+mn-ea"/>
            </a:endParaRPr>
          </a:p>
        </p:txBody>
      </p:sp>
      <p:cxnSp>
        <p:nvCxnSpPr>
          <p:cNvPr id="23" name="直線矢印コネクタ 22">
            <a:extLst>
              <a:ext uri="{FF2B5EF4-FFF2-40B4-BE49-F238E27FC236}">
                <a16:creationId xmlns:a16="http://schemas.microsoft.com/office/drawing/2014/main" id="{52F9A823-8992-59C4-BAF7-D8B01F813996}"/>
              </a:ext>
            </a:extLst>
          </p:cNvPr>
          <p:cNvCxnSpPr>
            <a:cxnSpLocks/>
          </p:cNvCxnSpPr>
          <p:nvPr/>
        </p:nvCxnSpPr>
        <p:spPr>
          <a:xfrm>
            <a:off x="5723476" y="4414407"/>
            <a:ext cx="0" cy="9767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062B8773-D617-6061-D05D-C576B3B8F37F}"/>
              </a:ext>
            </a:extLst>
          </p:cNvPr>
          <p:cNvSpPr txBox="1"/>
          <p:nvPr/>
        </p:nvSpPr>
        <p:spPr>
          <a:xfrm>
            <a:off x="5494142" y="5427149"/>
            <a:ext cx="2492990" cy="369332"/>
          </a:xfrm>
          <a:prstGeom prst="rect">
            <a:avLst/>
          </a:prstGeom>
          <a:noFill/>
          <a:ln w="19050">
            <a:solidFill>
              <a:schemeClr val="tx1"/>
            </a:solidFill>
          </a:ln>
        </p:spPr>
        <p:txBody>
          <a:bodyPr wrap="none" rtlCol="0">
            <a:spAutoFit/>
          </a:bodyPr>
          <a:lstStyle/>
          <a:p>
            <a:pPr algn="ctr"/>
            <a:r>
              <a:rPr kumimoji="1" lang="ja-JP" altLang="en-US" b="1" u="sng" dirty="0"/>
              <a:t>治療方針決定時の診察</a:t>
            </a:r>
            <a:endParaRPr kumimoji="1" lang="en-US" altLang="ja-JP" b="1" u="sng" dirty="0"/>
          </a:p>
        </p:txBody>
      </p:sp>
      <p:cxnSp>
        <p:nvCxnSpPr>
          <p:cNvPr id="25" name="直線矢印コネクタ 24">
            <a:extLst>
              <a:ext uri="{FF2B5EF4-FFF2-40B4-BE49-F238E27FC236}">
                <a16:creationId xmlns:a16="http://schemas.microsoft.com/office/drawing/2014/main" id="{3D5DB50F-B4CD-2CBC-E213-F19F10928317}"/>
              </a:ext>
            </a:extLst>
          </p:cNvPr>
          <p:cNvCxnSpPr>
            <a:cxnSpLocks/>
          </p:cNvCxnSpPr>
          <p:nvPr/>
        </p:nvCxnSpPr>
        <p:spPr>
          <a:xfrm flipH="1">
            <a:off x="5170662" y="3016440"/>
            <a:ext cx="1020725" cy="6254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吹き出し: 角を丸めた四角形 25">
            <a:extLst>
              <a:ext uri="{FF2B5EF4-FFF2-40B4-BE49-F238E27FC236}">
                <a16:creationId xmlns:a16="http://schemas.microsoft.com/office/drawing/2014/main" id="{C99A736F-DEEE-F3AD-0449-F90E235073B4}"/>
              </a:ext>
            </a:extLst>
          </p:cNvPr>
          <p:cNvSpPr/>
          <p:nvPr/>
        </p:nvSpPr>
        <p:spPr>
          <a:xfrm>
            <a:off x="1626348" y="4943061"/>
            <a:ext cx="2731837" cy="1166200"/>
          </a:xfrm>
          <a:prstGeom prst="wedgeRoundRectCallout">
            <a:avLst>
              <a:gd name="adj1" fmla="val 78470"/>
              <a:gd name="adj2" fmla="val 22156"/>
              <a:gd name="adj3" fmla="val 16667"/>
            </a:avLst>
          </a:prstGeom>
          <a:solidFill>
            <a:schemeClr val="accent6">
              <a:lumMod val="20000"/>
              <a:lumOff val="80000"/>
            </a:scheme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kumimoji="1" lang="ja-JP" altLang="en-US" dirty="0">
                <a:solidFill>
                  <a:schemeClr val="tx1"/>
                </a:solidFill>
                <a:latin typeface="+mn-ea"/>
              </a:rPr>
              <a:t>担当医</a:t>
            </a:r>
            <a:endParaRPr lang="en-US" altLang="ja-JP" dirty="0">
              <a:solidFill>
                <a:schemeClr val="tx1"/>
              </a:solidFill>
              <a:latin typeface="+mn-ea"/>
            </a:endParaRPr>
          </a:p>
          <a:p>
            <a:pPr algn="ctr">
              <a:spcAft>
                <a:spcPts val="600"/>
              </a:spcAft>
            </a:pPr>
            <a:r>
              <a:rPr kumimoji="1" lang="ja-JP" altLang="en-US" dirty="0">
                <a:solidFill>
                  <a:schemeClr val="tx1"/>
                </a:solidFill>
                <a:latin typeface="+mn-ea"/>
              </a:rPr>
              <a:t>認定</a:t>
            </a:r>
            <a:r>
              <a:rPr kumimoji="1" lang="en-US" altLang="ja-JP" dirty="0">
                <a:solidFill>
                  <a:schemeClr val="tx1"/>
                </a:solidFill>
                <a:latin typeface="+mn-ea"/>
              </a:rPr>
              <a:t>/</a:t>
            </a:r>
            <a:r>
              <a:rPr kumimoji="1" lang="ja-JP" altLang="en-US" dirty="0">
                <a:solidFill>
                  <a:schemeClr val="tx1"/>
                </a:solidFill>
                <a:latin typeface="+mn-ea"/>
              </a:rPr>
              <a:t>専門看護師より</a:t>
            </a:r>
            <a:endParaRPr kumimoji="1" lang="en-US" altLang="ja-JP" dirty="0">
              <a:solidFill>
                <a:schemeClr val="tx1"/>
              </a:solidFill>
              <a:latin typeface="+mn-ea"/>
            </a:endParaRPr>
          </a:p>
          <a:p>
            <a:pPr algn="ctr">
              <a:spcAft>
                <a:spcPts val="600"/>
              </a:spcAft>
            </a:pPr>
            <a:r>
              <a:rPr kumimoji="1" lang="en-US" altLang="ja-JP" dirty="0">
                <a:solidFill>
                  <a:schemeClr val="tx1"/>
                </a:solidFill>
                <a:latin typeface="+mn-ea"/>
              </a:rPr>
              <a:t>QPL</a:t>
            </a:r>
            <a:r>
              <a:rPr kumimoji="1" lang="ja-JP" altLang="en-US" dirty="0">
                <a:solidFill>
                  <a:schemeClr val="tx1"/>
                </a:solidFill>
                <a:latin typeface="+mn-ea"/>
              </a:rPr>
              <a:t>配布</a:t>
            </a:r>
            <a:endParaRPr kumimoji="1" lang="en-US" altLang="ja-JP" dirty="0">
              <a:solidFill>
                <a:schemeClr val="tx1"/>
              </a:solidFill>
              <a:latin typeface="+mn-ea"/>
            </a:endParaRPr>
          </a:p>
        </p:txBody>
      </p:sp>
      <p:cxnSp>
        <p:nvCxnSpPr>
          <p:cNvPr id="29" name="直線矢印コネクタ 28">
            <a:extLst>
              <a:ext uri="{FF2B5EF4-FFF2-40B4-BE49-F238E27FC236}">
                <a16:creationId xmlns:a16="http://schemas.microsoft.com/office/drawing/2014/main" id="{1C78B832-0EF8-BF34-C9E1-931C4BC8EA78}"/>
              </a:ext>
            </a:extLst>
          </p:cNvPr>
          <p:cNvCxnSpPr>
            <a:cxnSpLocks/>
          </p:cNvCxnSpPr>
          <p:nvPr/>
        </p:nvCxnSpPr>
        <p:spPr>
          <a:xfrm>
            <a:off x="7773950" y="4428258"/>
            <a:ext cx="0" cy="9767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94DF841-02B0-C458-0270-F3C9333131F5}"/>
              </a:ext>
            </a:extLst>
          </p:cNvPr>
          <p:cNvSpPr txBox="1"/>
          <p:nvPr/>
        </p:nvSpPr>
        <p:spPr>
          <a:xfrm>
            <a:off x="5747712" y="5954595"/>
            <a:ext cx="2031325" cy="369332"/>
          </a:xfrm>
          <a:prstGeom prst="rect">
            <a:avLst/>
          </a:prstGeom>
          <a:noFill/>
          <a:ln w="19050">
            <a:solidFill>
              <a:schemeClr val="tx1"/>
            </a:solidFill>
          </a:ln>
        </p:spPr>
        <p:txBody>
          <a:bodyPr wrap="none" rtlCol="0">
            <a:spAutoFit/>
          </a:bodyPr>
          <a:lstStyle/>
          <a:p>
            <a:r>
              <a:rPr kumimoji="1" lang="ja-JP" altLang="en-US" b="1" u="sng" dirty="0"/>
              <a:t>治療中のフォロー</a:t>
            </a:r>
            <a:endParaRPr kumimoji="1" lang="en-US" altLang="ja-JP" b="1" u="sng" dirty="0"/>
          </a:p>
        </p:txBody>
      </p:sp>
      <p:sp>
        <p:nvSpPr>
          <p:cNvPr id="22" name="コンテンツ プレースホルダー 2">
            <a:extLst>
              <a:ext uri="{FF2B5EF4-FFF2-40B4-BE49-F238E27FC236}">
                <a16:creationId xmlns:a16="http://schemas.microsoft.com/office/drawing/2014/main" id="{28FAF1AE-408D-92D7-C1E8-B9CD23E1C9AF}"/>
              </a:ext>
            </a:extLst>
          </p:cNvPr>
          <p:cNvSpPr txBox="1">
            <a:spLocks/>
          </p:cNvSpPr>
          <p:nvPr/>
        </p:nvSpPr>
        <p:spPr>
          <a:xfrm>
            <a:off x="2713466" y="1120933"/>
            <a:ext cx="5183467" cy="33587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mn-ea"/>
              </a:rPr>
              <a:t>配布対象：病理検査の結果がん診断のある患者</a:t>
            </a:r>
            <a:endParaRPr lang="en-US" altLang="ja-JP" sz="1800" dirty="0">
              <a:latin typeface="+mn-ea"/>
            </a:endParaRPr>
          </a:p>
        </p:txBody>
      </p:sp>
    </p:spTree>
    <p:custDataLst>
      <p:tags r:id="rId1"/>
    </p:custDataLst>
    <p:extLst>
      <p:ext uri="{BB962C8B-B14F-4D97-AF65-F5344CB8AC3E}">
        <p14:creationId xmlns:p14="http://schemas.microsoft.com/office/powerpoint/2010/main" val="215904528"/>
      </p:ext>
    </p:extLst>
  </p:cSld>
  <p:clrMapOvr>
    <a:masterClrMapping/>
  </p:clrMapOvr>
  <mc:AlternateContent xmlns:mc="http://schemas.openxmlformats.org/markup-compatibility/2006" xmlns:p14="http://schemas.microsoft.com/office/powerpoint/2010/main">
    <mc:Choice Requires="p14">
      <p:transition spd="slow" p14:dur="2000" advTm="22343"/>
    </mc:Choice>
    <mc:Fallback xmlns="">
      <p:transition spd="slow" advTm="22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CDAD6C4-7C02-4D5E-9DC4-B7D47A43D055}"/>
              </a:ext>
            </a:extLst>
          </p:cNvPr>
          <p:cNvSpPr>
            <a:spLocks noGrp="1"/>
          </p:cNvSpPr>
          <p:nvPr>
            <p:ph type="sldNum" sz="quarter" idx="12"/>
          </p:nvPr>
        </p:nvSpPr>
        <p:spPr/>
        <p:txBody>
          <a:bodyPr/>
          <a:lstStyle/>
          <a:p>
            <a:fld id="{1F6FD6DA-F03F-4244-9D6F-3F79AFCE3D60}" type="slidenum">
              <a:rPr kumimoji="1" lang="ja-JP" altLang="en-US" smtClean="0"/>
              <a:t>19</a:t>
            </a:fld>
            <a:endParaRPr kumimoji="1" lang="ja-JP" altLang="en-US"/>
          </a:p>
        </p:txBody>
      </p:sp>
      <p:sp>
        <p:nvSpPr>
          <p:cNvPr id="10" name="タイトル 1">
            <a:extLst>
              <a:ext uri="{FF2B5EF4-FFF2-40B4-BE49-F238E27FC236}">
                <a16:creationId xmlns:a16="http://schemas.microsoft.com/office/drawing/2014/main" id="{1200FD49-4F0F-BCF3-9787-C34A2DEFDF95}"/>
              </a:ext>
            </a:extLst>
          </p:cNvPr>
          <p:cNvSpPr txBox="1">
            <a:spLocks/>
          </p:cNvSpPr>
          <p:nvPr/>
        </p:nvSpPr>
        <p:spPr>
          <a:xfrm>
            <a:off x="2444913" y="496667"/>
            <a:ext cx="7302174" cy="544205"/>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dirty="0">
                <a:latin typeface="+mn-ea"/>
                <a:ea typeface="+mn-ea"/>
                <a:cs typeface="Times New Roman" panose="02020603050405020304" pitchFamily="18" charset="0"/>
              </a:rPr>
              <a:t>患者の</a:t>
            </a:r>
            <a:r>
              <a:rPr lang="en-US" altLang="ja-JP" sz="3600" b="1" dirty="0">
                <a:latin typeface="+mn-ea"/>
                <a:ea typeface="+mn-ea"/>
                <a:cs typeface="Times New Roman" panose="02020603050405020304" pitchFamily="18" charset="0"/>
              </a:rPr>
              <a:t>QPL</a:t>
            </a:r>
            <a:r>
              <a:rPr lang="ja-JP" altLang="en-US" sz="3600" b="1" dirty="0">
                <a:latin typeface="+mn-ea"/>
                <a:ea typeface="+mn-ea"/>
                <a:cs typeface="Times New Roman" panose="02020603050405020304" pitchFamily="18" charset="0"/>
              </a:rPr>
              <a:t>活用例</a:t>
            </a:r>
            <a:endParaRPr lang="ja-JP" altLang="en-US" sz="3600" b="1" dirty="0">
              <a:latin typeface="+mn-ea"/>
              <a:ea typeface="+mn-ea"/>
            </a:endParaRPr>
          </a:p>
        </p:txBody>
      </p:sp>
      <p:pic>
        <p:nvPicPr>
          <p:cNvPr id="6" name="図 5" descr="人形, おもちゃ, 挿絵 が含まれている画像&#10;&#10;AI によって生成されたコンテンツは間違っている可能性があります。">
            <a:extLst>
              <a:ext uri="{FF2B5EF4-FFF2-40B4-BE49-F238E27FC236}">
                <a16:creationId xmlns:a16="http://schemas.microsoft.com/office/drawing/2014/main" id="{6A48090E-0149-4445-B6A5-E1AC010D7A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829" y="4404758"/>
            <a:ext cx="1972002" cy="1951592"/>
          </a:xfrm>
          <a:prstGeom prst="rect">
            <a:avLst/>
          </a:prstGeom>
        </p:spPr>
      </p:pic>
      <p:pic>
        <p:nvPicPr>
          <p:cNvPr id="7" name="Picture 5" descr="重要な面接パンフレット_ページ_01">
            <a:extLst>
              <a:ext uri="{FF2B5EF4-FFF2-40B4-BE49-F238E27FC236}">
                <a16:creationId xmlns:a16="http://schemas.microsoft.com/office/drawing/2014/main" id="{57E94D00-D36F-4497-AA76-B47FF75F9F4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89705">
            <a:off x="1390222" y="5052163"/>
            <a:ext cx="339430" cy="465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図 7" descr="時計 が含まれている画像&#10;&#10;AI によって生成されたコンテンツは間違っている可能性があります。">
            <a:extLst>
              <a:ext uri="{FF2B5EF4-FFF2-40B4-BE49-F238E27FC236}">
                <a16:creationId xmlns:a16="http://schemas.microsoft.com/office/drawing/2014/main" id="{EF67EED0-903E-4058-B6CF-1048EB1FF9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47087" y="4812094"/>
            <a:ext cx="2035834" cy="1710912"/>
          </a:xfrm>
          <a:prstGeom prst="rect">
            <a:avLst/>
          </a:prstGeom>
        </p:spPr>
      </p:pic>
      <p:pic>
        <p:nvPicPr>
          <p:cNvPr id="11" name="Picture 5" descr="重要な面接パンフレット_ページ_01">
            <a:extLst>
              <a:ext uri="{FF2B5EF4-FFF2-40B4-BE49-F238E27FC236}">
                <a16:creationId xmlns:a16="http://schemas.microsoft.com/office/drawing/2014/main" id="{48CB405A-ABE8-4B63-BFAC-7F73DA05A2F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89705">
            <a:off x="10540816" y="5630626"/>
            <a:ext cx="379363" cy="5202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0D6B263E-069A-4A88-9A32-35869E5BE7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07929" y="5581708"/>
            <a:ext cx="777738" cy="711948"/>
          </a:xfrm>
          <a:prstGeom prst="rect">
            <a:avLst/>
          </a:prstGeom>
        </p:spPr>
      </p:pic>
      <p:pic>
        <p:nvPicPr>
          <p:cNvPr id="13" name="図 12" descr="おもちゃ, 人形 が含まれている画像&#10;&#10;AI によって生成されたコンテンツは間違っている可能性があります。">
            <a:extLst>
              <a:ext uri="{FF2B5EF4-FFF2-40B4-BE49-F238E27FC236}">
                <a16:creationId xmlns:a16="http://schemas.microsoft.com/office/drawing/2014/main" id="{309BC59A-BBBF-479D-8661-C7861DA8307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2001" y="4880146"/>
            <a:ext cx="1818151" cy="1491418"/>
          </a:xfrm>
          <a:prstGeom prst="rect">
            <a:avLst/>
          </a:prstGeom>
        </p:spPr>
      </p:pic>
      <p:pic>
        <p:nvPicPr>
          <p:cNvPr id="14" name="Picture 5" descr="重要な面接パンフレット_ページ_01">
            <a:extLst>
              <a:ext uri="{FF2B5EF4-FFF2-40B4-BE49-F238E27FC236}">
                <a16:creationId xmlns:a16="http://schemas.microsoft.com/office/drawing/2014/main" id="{9A9CC640-EE16-40C8-97B2-4A78E3F3914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20486294">
            <a:off x="5257726" y="5774398"/>
            <a:ext cx="332665" cy="4562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0CA0509A-B0C3-4459-9CF3-C8FBED3A0C6D}"/>
              </a:ext>
            </a:extLst>
          </p:cNvPr>
          <p:cNvSpPr/>
          <p:nvPr/>
        </p:nvSpPr>
        <p:spPr>
          <a:xfrm>
            <a:off x="2531831" y="1125310"/>
            <a:ext cx="8522898" cy="3785652"/>
          </a:xfrm>
          <a:prstGeom prst="rect">
            <a:avLst/>
          </a:prstGeom>
        </p:spPr>
        <p:txBody>
          <a:bodyPr wrap="square">
            <a:spAutoFit/>
          </a:bodyPr>
          <a:lstStyle/>
          <a:p>
            <a:pPr lvl="0">
              <a:defRPr/>
            </a:pPr>
            <a:r>
              <a:rPr lang="ja-JP" altLang="en-US" sz="2400" dirty="0">
                <a:latin typeface="+mn-ea"/>
              </a:rPr>
              <a:t>・質問項目を選択する</a:t>
            </a:r>
            <a:endParaRPr lang="en-US" altLang="ja-JP" sz="2400" dirty="0">
              <a:latin typeface="+mn-ea"/>
            </a:endParaRPr>
          </a:p>
          <a:p>
            <a:pPr>
              <a:defRPr/>
            </a:pPr>
            <a:r>
              <a:rPr lang="ja-JP" altLang="en-US" sz="2400" dirty="0">
                <a:latin typeface="+mn-ea"/>
              </a:rPr>
              <a:t>・質問内容を整理する</a:t>
            </a:r>
          </a:p>
          <a:p>
            <a:pPr lvl="0">
              <a:defRPr/>
            </a:pPr>
            <a:endParaRPr lang="en-US" altLang="ja-JP" sz="2400" dirty="0">
              <a:latin typeface="+mn-ea"/>
            </a:endParaRPr>
          </a:p>
          <a:p>
            <a:pPr lvl="0">
              <a:defRPr/>
            </a:pPr>
            <a:r>
              <a:rPr lang="ja-JP" altLang="en-US" sz="2400" dirty="0">
                <a:latin typeface="+mn-ea"/>
              </a:rPr>
              <a:t>・医師に質問する</a:t>
            </a:r>
            <a:endParaRPr lang="en-US" altLang="ja-JP" sz="2400" dirty="0">
              <a:latin typeface="+mn-ea"/>
            </a:endParaRPr>
          </a:p>
          <a:p>
            <a:pPr lvl="0">
              <a:defRPr/>
            </a:pPr>
            <a:r>
              <a:rPr lang="ja-JP" altLang="en-US" sz="2400" dirty="0">
                <a:latin typeface="+mn-ea"/>
              </a:rPr>
              <a:t>・看護師に質問する</a:t>
            </a:r>
            <a:endParaRPr lang="en-US" altLang="ja-JP" sz="2400" dirty="0">
              <a:latin typeface="+mn-ea"/>
            </a:endParaRPr>
          </a:p>
          <a:p>
            <a:pPr lvl="0">
              <a:defRPr/>
            </a:pPr>
            <a:r>
              <a:rPr lang="ja-JP" altLang="en-US" sz="2400" dirty="0">
                <a:latin typeface="+mn-ea"/>
              </a:rPr>
              <a:t>・がん相談支援センターで不明点を整理する</a:t>
            </a:r>
            <a:r>
              <a:rPr lang="en-US" altLang="ja-JP" sz="2400" dirty="0">
                <a:latin typeface="+mn-ea"/>
              </a:rPr>
              <a:t>/</a:t>
            </a:r>
            <a:r>
              <a:rPr lang="ja-JP" altLang="en-US" sz="2400" dirty="0">
                <a:latin typeface="+mn-ea"/>
              </a:rPr>
              <a:t>質問する</a:t>
            </a:r>
            <a:endParaRPr lang="en-US" altLang="ja-JP" sz="2400" dirty="0">
              <a:latin typeface="+mn-ea"/>
            </a:endParaRPr>
          </a:p>
          <a:p>
            <a:endParaRPr lang="en-US" altLang="ja-JP" sz="2400" dirty="0">
              <a:latin typeface="+mn-ea"/>
            </a:endParaRPr>
          </a:p>
          <a:p>
            <a:r>
              <a:rPr lang="ja-JP" altLang="en-US" sz="2400" dirty="0">
                <a:latin typeface="+mn-ea"/>
              </a:rPr>
              <a:t>・医師からの説明を振り返る</a:t>
            </a:r>
            <a:endParaRPr lang="en-US" altLang="ja-JP" sz="2400" dirty="0">
              <a:latin typeface="+mn-ea"/>
            </a:endParaRPr>
          </a:p>
          <a:p>
            <a:r>
              <a:rPr lang="ja-JP" altLang="en-US" sz="2400" dirty="0">
                <a:latin typeface="+mn-ea"/>
              </a:rPr>
              <a:t>・医師からの説明を家族に共有する</a:t>
            </a:r>
            <a:endParaRPr lang="en-US" altLang="ja-JP" sz="2400" dirty="0">
              <a:latin typeface="+mn-ea"/>
            </a:endParaRPr>
          </a:p>
          <a:p>
            <a:r>
              <a:rPr lang="ja-JP" altLang="en-US" sz="2400" dirty="0">
                <a:latin typeface="+mn-ea"/>
              </a:rPr>
              <a:t>・患者</a:t>
            </a:r>
            <a:r>
              <a:rPr lang="en-US" altLang="ja-JP" sz="2400" dirty="0">
                <a:latin typeface="+mn-ea"/>
              </a:rPr>
              <a:t>-</a:t>
            </a:r>
            <a:r>
              <a:rPr lang="ja-JP" altLang="en-US" sz="2400" dirty="0">
                <a:latin typeface="+mn-ea"/>
              </a:rPr>
              <a:t>家族間で病状・治療に関する理解を確認する</a:t>
            </a:r>
          </a:p>
        </p:txBody>
      </p:sp>
    </p:spTree>
    <p:extLst>
      <p:ext uri="{BB962C8B-B14F-4D97-AF65-F5344CB8AC3E}">
        <p14:creationId xmlns:p14="http://schemas.microsoft.com/office/powerpoint/2010/main" val="1094828890"/>
      </p:ext>
    </p:extLst>
  </p:cSld>
  <p:clrMapOvr>
    <a:masterClrMapping/>
  </p:clrMapOvr>
  <mc:AlternateContent xmlns:mc="http://schemas.openxmlformats.org/markup-compatibility/2006" xmlns:p14="http://schemas.microsoft.com/office/powerpoint/2010/main">
    <mc:Choice Requires="p14">
      <p:transition spd="slow" p14:dur="2000" advTm="24839"/>
    </mc:Choice>
    <mc:Fallback xmlns="">
      <p:transition spd="slow" advTm="2483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5DD73-3E35-1543-C146-6A579EEE4A13}"/>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9CC95B1A-5C66-7B28-FE93-5039F4C668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580" y="3152421"/>
            <a:ext cx="1711419" cy="2003612"/>
          </a:xfrm>
          <a:prstGeom prst="rect">
            <a:avLst/>
          </a:prstGeom>
        </p:spPr>
      </p:pic>
      <p:sp>
        <p:nvSpPr>
          <p:cNvPr id="10" name="テキスト ボックス 9">
            <a:extLst>
              <a:ext uri="{FF2B5EF4-FFF2-40B4-BE49-F238E27FC236}">
                <a16:creationId xmlns:a16="http://schemas.microsoft.com/office/drawing/2014/main" id="{B0F8E656-82FE-059C-E8F0-C4D1D9EE5355}"/>
              </a:ext>
            </a:extLst>
          </p:cNvPr>
          <p:cNvSpPr txBox="1"/>
          <p:nvPr/>
        </p:nvSpPr>
        <p:spPr>
          <a:xfrm>
            <a:off x="10876865" y="4172599"/>
            <a:ext cx="737066" cy="830997"/>
          </a:xfrm>
          <a:prstGeom prst="rect">
            <a:avLst/>
          </a:prstGeom>
          <a:noFill/>
        </p:spPr>
        <p:txBody>
          <a:bodyPr wrap="square" rtlCol="0">
            <a:spAutoFit/>
          </a:bodyPr>
          <a:lstStyle/>
          <a:p>
            <a:r>
              <a:rPr kumimoji="1" lang="ja-JP" altLang="en-US" sz="800">
                <a:latin typeface="Meiryo" panose="020B0604030504040204" pitchFamily="34" charset="-128"/>
                <a:ea typeface="Meiryo" panose="020B0604030504040204" pitchFamily="34" charset="-128"/>
              </a:rPr>
              <a:t>☑️</a:t>
            </a:r>
            <a:r>
              <a:rPr kumimoji="1" lang="en-US" altLang="ja-JP" sz="800" dirty="0">
                <a:latin typeface="Meiryo" panose="020B0604030504040204" pitchFamily="34" charset="-128"/>
                <a:ea typeface="Meiryo" panose="020B0604030504040204" pitchFamily="34" charset="-128"/>
              </a:rPr>
              <a:t>………?</a:t>
            </a:r>
          </a:p>
          <a:p>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a:t>
            </a:r>
          </a:p>
          <a:p>
            <a:r>
              <a:rPr kumimoji="1" lang="ja-JP" altLang="en-US" sz="800">
                <a:latin typeface="Meiryo" panose="020B0604030504040204" pitchFamily="34" charset="-128"/>
                <a:ea typeface="Meiryo" panose="020B0604030504040204" pitchFamily="34" charset="-128"/>
              </a:rPr>
              <a:t>☑️</a:t>
            </a:r>
            <a:r>
              <a:rPr kumimoji="1" lang="en-US" altLang="ja-JP" sz="800" dirty="0">
                <a:latin typeface="Meiryo" panose="020B0604030504040204" pitchFamily="34" charset="-128"/>
                <a:ea typeface="Meiryo" panose="020B0604030504040204" pitchFamily="34" charset="-128"/>
              </a:rPr>
              <a:t>……?</a:t>
            </a:r>
          </a:p>
          <a:p>
            <a:r>
              <a:rPr kumimoji="1" lang="ja-JP" altLang="en-US" sz="800">
                <a:latin typeface="Meiryo" panose="020B0604030504040204" pitchFamily="34" charset="-128"/>
                <a:ea typeface="Meiryo" panose="020B0604030504040204" pitchFamily="34" charset="-128"/>
              </a:rPr>
              <a:t>☑️</a:t>
            </a:r>
            <a:r>
              <a:rPr kumimoji="1" lang="en-US" altLang="ja-JP" sz="800" dirty="0">
                <a:latin typeface="Meiryo" panose="020B0604030504040204" pitchFamily="34" charset="-128"/>
                <a:ea typeface="Meiryo" panose="020B0604030504040204" pitchFamily="34" charset="-128"/>
              </a:rPr>
              <a:t>………?</a:t>
            </a:r>
          </a:p>
          <a:p>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a:t>
            </a:r>
            <a:endParaRPr kumimoji="1"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a:t>
            </a:r>
          </a:p>
        </p:txBody>
      </p:sp>
      <p:sp>
        <p:nvSpPr>
          <p:cNvPr id="11" name="正方形/長方形 10">
            <a:extLst>
              <a:ext uri="{FF2B5EF4-FFF2-40B4-BE49-F238E27FC236}">
                <a16:creationId xmlns:a16="http://schemas.microsoft.com/office/drawing/2014/main" id="{3FA44B71-3CB8-E4BF-0433-06543D1199DD}"/>
              </a:ext>
            </a:extLst>
          </p:cNvPr>
          <p:cNvSpPr/>
          <p:nvPr/>
        </p:nvSpPr>
        <p:spPr>
          <a:xfrm>
            <a:off x="1754323" y="3126905"/>
            <a:ext cx="8512460" cy="148593"/>
          </a:xfrm>
          <a:prstGeom prst="rect">
            <a:avLst/>
          </a:prstGeom>
          <a:solidFill>
            <a:schemeClr val="bg2">
              <a:lumMod val="75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9" name="タイトル 1">
            <a:extLst>
              <a:ext uri="{FF2B5EF4-FFF2-40B4-BE49-F238E27FC236}">
                <a16:creationId xmlns:a16="http://schemas.microsoft.com/office/drawing/2014/main" id="{13444383-99BC-89D1-EC1A-33F53E722381}"/>
              </a:ext>
            </a:extLst>
          </p:cNvPr>
          <p:cNvSpPr txBox="1">
            <a:spLocks/>
          </p:cNvSpPr>
          <p:nvPr/>
        </p:nvSpPr>
        <p:spPr>
          <a:xfrm>
            <a:off x="1920302" y="3916728"/>
            <a:ext cx="8225778" cy="544205"/>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tLang="ja-JP" sz="2800"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2800" b="1" dirty="0" err="1">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800"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患者</a:t>
            </a:r>
            <a:r>
              <a:rPr lang="en-US" altLang="ja-JP" sz="2800"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800"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医療者間のコミュニケーション</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12" name="テキスト ボックス 11">
            <a:extLst>
              <a:ext uri="{FF2B5EF4-FFF2-40B4-BE49-F238E27FC236}">
                <a16:creationId xmlns:a16="http://schemas.microsoft.com/office/drawing/2014/main" id="{8EF970A5-06D6-1312-FF25-5352E4623D2D}"/>
              </a:ext>
            </a:extLst>
          </p:cNvPr>
          <p:cNvSpPr txBox="1"/>
          <p:nvPr/>
        </p:nvSpPr>
        <p:spPr>
          <a:xfrm>
            <a:off x="5178175" y="6010539"/>
            <a:ext cx="6631824" cy="502702"/>
          </a:xfrm>
          <a:prstGeom prst="rect">
            <a:avLst/>
          </a:prstGeom>
          <a:noFill/>
        </p:spPr>
        <p:txBody>
          <a:bodyPr wrap="square" lIns="91440" tIns="45720" rIns="91440" bIns="45720" rtlCol="0" anchor="t">
            <a:spAutoFit/>
          </a:bodyPr>
          <a:lstStyle/>
          <a:p>
            <a:pPr>
              <a:lnSpc>
                <a:spcPts val="1600"/>
              </a:lnSpc>
            </a:pPr>
            <a:r>
              <a:rPr kumimoji="1" lang="ja-JP" altLang="en-US" sz="1200" dirty="0">
                <a:latin typeface="+mn-ea"/>
              </a:rPr>
              <a:t>がん医療の現場の臨床疑問「どう話し合えばいいの？」に答えるコミュニケーション研究</a:t>
            </a:r>
            <a:endParaRPr kumimoji="1" lang="en-US" altLang="ja-JP" sz="1200" dirty="0">
              <a:latin typeface="+mn-ea"/>
            </a:endParaRPr>
          </a:p>
          <a:p>
            <a:pPr>
              <a:lnSpc>
                <a:spcPts val="1600"/>
              </a:lnSpc>
            </a:pPr>
            <a:r>
              <a:rPr kumimoji="1" lang="en-US" altLang="ja-JP" sz="1200" dirty="0">
                <a:latin typeface="+mn-ea"/>
              </a:rPr>
              <a:t>QPL</a:t>
            </a:r>
            <a:r>
              <a:rPr kumimoji="1" lang="ja-JP" altLang="en-US" sz="1200" dirty="0">
                <a:latin typeface="+mn-ea"/>
              </a:rPr>
              <a:t>患者質問促進プロジェクトチーム編　</a:t>
            </a:r>
            <a:r>
              <a:rPr lang="en-US" altLang="ja-JP" sz="1200" dirty="0">
                <a:latin typeface="+mn-ea"/>
                <a:hlinkClick r:id="rId4"/>
              </a:rPr>
              <a:t>https://share-communication.jp/qpl_project/</a:t>
            </a:r>
            <a:endParaRPr kumimoji="1" lang="en-US" altLang="ja-JP" sz="1200" dirty="0">
              <a:latin typeface="+mn-ea"/>
            </a:endParaRPr>
          </a:p>
        </p:txBody>
      </p:sp>
      <p:sp>
        <p:nvSpPr>
          <p:cNvPr id="3" name="タイトル 1">
            <a:extLst>
              <a:ext uri="{FF2B5EF4-FFF2-40B4-BE49-F238E27FC236}">
                <a16:creationId xmlns:a16="http://schemas.microsoft.com/office/drawing/2014/main" id="{D17CC41A-2D66-6F35-9E5E-1C58410234EF}"/>
              </a:ext>
            </a:extLst>
          </p:cNvPr>
          <p:cNvSpPr txBox="1">
            <a:spLocks/>
          </p:cNvSpPr>
          <p:nvPr/>
        </p:nvSpPr>
        <p:spPr>
          <a:xfrm>
            <a:off x="0" y="1715111"/>
            <a:ext cx="12192000" cy="2268276"/>
          </a:xfrm>
          <a:prstGeom prst="rect">
            <a:avLst/>
          </a:prstGeom>
          <a:no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ja-JP" sz="4000" b="1">
                <a:latin typeface="Meiryo" panose="020B0604030504040204" pitchFamily="34" charset="-128"/>
                <a:ea typeface="Meiryo" panose="020B0604030504040204" pitchFamily="34" charset="-128"/>
                <a:cs typeface="Times New Roman" panose="02020603050405020304" pitchFamily="18" charset="0"/>
              </a:rPr>
              <a:t>がん</a:t>
            </a:r>
            <a:r>
              <a:rPr lang="ja-JP" altLang="en-US" sz="4000" b="1">
                <a:latin typeface="Meiryo" panose="020B0604030504040204" pitchFamily="34" charset="-128"/>
                <a:ea typeface="Meiryo" panose="020B0604030504040204" pitchFamily="34" charset="-128"/>
                <a:cs typeface="Times New Roman" panose="02020603050405020304" pitchFamily="18" charset="0"/>
              </a:rPr>
              <a:t>医療</a:t>
            </a:r>
            <a:r>
              <a:rPr lang="ja-JP" altLang="ja-JP" sz="4000" b="1">
                <a:latin typeface="Meiryo" panose="020B0604030504040204" pitchFamily="34" charset="-128"/>
                <a:ea typeface="Meiryo" panose="020B0604030504040204" pitchFamily="34" charset="-128"/>
                <a:cs typeface="Times New Roman" panose="02020603050405020304" pitchFamily="18" charset="0"/>
              </a:rPr>
              <a:t>における質問促進リスト</a:t>
            </a:r>
            <a:r>
              <a:rPr lang="ja-JP" altLang="ja-JP" sz="4000" b="1">
                <a:latin typeface="Meiryo" panose="020B0604030504040204" pitchFamily="34" charset="-128"/>
                <a:ea typeface="Meiryo" panose="020B0604030504040204" pitchFamily="34" charset="-128"/>
              </a:rPr>
              <a:t> </a:t>
            </a:r>
            <a:endParaRPr lang="ja-JP" altLang="en-US" sz="40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41385456"/>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90F6256-A4D8-8077-049D-D0707D4341A9}"/>
              </a:ext>
            </a:extLst>
          </p:cNvPr>
          <p:cNvPicPr>
            <a:picLocks noChangeAspect="1"/>
          </p:cNvPicPr>
          <p:nvPr/>
        </p:nvPicPr>
        <p:blipFill>
          <a:blip r:embed="rId3"/>
          <a:stretch>
            <a:fillRect/>
          </a:stretch>
        </p:blipFill>
        <p:spPr>
          <a:xfrm>
            <a:off x="2857048" y="2471604"/>
            <a:ext cx="6477904" cy="1914792"/>
          </a:xfrm>
          <a:prstGeom prst="rect">
            <a:avLst/>
          </a:prstGeom>
        </p:spPr>
      </p:pic>
    </p:spTree>
    <p:extLst>
      <p:ext uri="{BB962C8B-B14F-4D97-AF65-F5344CB8AC3E}">
        <p14:creationId xmlns:p14="http://schemas.microsoft.com/office/powerpoint/2010/main" val="251170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4358-1C8F-0454-21BC-2ABBCADA8027}"/>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D8281EE-1263-ABA3-3B14-C80CA6D3C51D}"/>
              </a:ext>
            </a:extLst>
          </p:cNvPr>
          <p:cNvPicPr>
            <a:picLocks noChangeAspect="1"/>
          </p:cNvPicPr>
          <p:nvPr/>
        </p:nvPicPr>
        <p:blipFill>
          <a:blip r:embed="rId2"/>
          <a:stretch>
            <a:fillRect/>
          </a:stretch>
        </p:blipFill>
        <p:spPr>
          <a:xfrm>
            <a:off x="779178" y="702128"/>
            <a:ext cx="10633643" cy="3677801"/>
          </a:xfrm>
          <a:prstGeom prst="rect">
            <a:avLst/>
          </a:prstGeom>
        </p:spPr>
      </p:pic>
    </p:spTree>
    <p:extLst>
      <p:ext uri="{BB962C8B-B14F-4D97-AF65-F5344CB8AC3E}">
        <p14:creationId xmlns:p14="http://schemas.microsoft.com/office/powerpoint/2010/main" val="3476412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コンピュータ, テーブル, 部屋 が含まれている画像&#10;&#10;AI 生成コンテンツは誤りを含む可能性があります。">
            <a:extLst>
              <a:ext uri="{FF2B5EF4-FFF2-40B4-BE49-F238E27FC236}">
                <a16:creationId xmlns:a16="http://schemas.microsoft.com/office/drawing/2014/main" id="{649F3E7E-A53A-6EFF-F9F3-365481FC568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36944" y="330957"/>
            <a:ext cx="5495500" cy="3091219"/>
          </a:xfrm>
          <a:prstGeom prst="rect">
            <a:avLst/>
          </a:prstGeom>
          <a:ln>
            <a:solidFill>
              <a:schemeClr val="bg1">
                <a:lumMod val="50000"/>
              </a:schemeClr>
            </a:solidFill>
          </a:ln>
        </p:spPr>
      </p:pic>
      <p:pic>
        <p:nvPicPr>
          <p:cNvPr id="6" name="図 5" descr="デスクの上に座っている男性&#10;&#10;AI 生成コンテンツは誤りを含む可能性があります。">
            <a:extLst>
              <a:ext uri="{FF2B5EF4-FFF2-40B4-BE49-F238E27FC236}">
                <a16:creationId xmlns:a16="http://schemas.microsoft.com/office/drawing/2014/main" id="{A479D4DA-994C-DAAC-0F37-BB71D12F6C4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9556" y="330957"/>
            <a:ext cx="5495500" cy="3091219"/>
          </a:xfrm>
          <a:prstGeom prst="rect">
            <a:avLst/>
          </a:prstGeom>
          <a:ln>
            <a:solidFill>
              <a:schemeClr val="bg1">
                <a:lumMod val="50000"/>
              </a:schemeClr>
            </a:solidFill>
          </a:ln>
        </p:spPr>
      </p:pic>
      <p:pic>
        <p:nvPicPr>
          <p:cNvPr id="8" name="図 7" descr="デスクの上のラップトップを使っている男性&#10;&#10;AI 生成コンテンツは誤りを含む可能性があります。">
            <a:extLst>
              <a:ext uri="{FF2B5EF4-FFF2-40B4-BE49-F238E27FC236}">
                <a16:creationId xmlns:a16="http://schemas.microsoft.com/office/drawing/2014/main" id="{E6080FD9-84CA-B472-3AD5-1AB50A6A6FC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9556" y="3463120"/>
            <a:ext cx="5495500" cy="3091219"/>
          </a:xfrm>
          <a:prstGeom prst="rect">
            <a:avLst/>
          </a:prstGeom>
          <a:ln>
            <a:solidFill>
              <a:schemeClr val="bg1">
                <a:lumMod val="50000"/>
              </a:schemeClr>
            </a:solidFill>
          </a:ln>
        </p:spPr>
      </p:pic>
      <p:pic>
        <p:nvPicPr>
          <p:cNvPr id="10" name="図 9" descr="コンピューターを使っている男性&#10;&#10;AI 生成コンテンツは誤りを含む可能性があります。">
            <a:extLst>
              <a:ext uri="{FF2B5EF4-FFF2-40B4-BE49-F238E27FC236}">
                <a16:creationId xmlns:a16="http://schemas.microsoft.com/office/drawing/2014/main" id="{0B8A1F73-6D8B-067A-3194-C8E7DC9570F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36944" y="3463120"/>
            <a:ext cx="5495500" cy="3091219"/>
          </a:xfrm>
          <a:prstGeom prst="rect">
            <a:avLst/>
          </a:prstGeom>
          <a:ln>
            <a:solidFill>
              <a:schemeClr val="bg1">
                <a:lumMod val="50000"/>
              </a:schemeClr>
            </a:solidFill>
          </a:ln>
        </p:spPr>
      </p:pic>
      <p:sp>
        <p:nvSpPr>
          <p:cNvPr id="26" name="フリーフォーム: 図形 25">
            <a:extLst>
              <a:ext uri="{FF2B5EF4-FFF2-40B4-BE49-F238E27FC236}">
                <a16:creationId xmlns:a16="http://schemas.microsoft.com/office/drawing/2014/main" id="{E498291F-59A7-0967-2471-69C5E8F54C9E}"/>
              </a:ext>
            </a:extLst>
          </p:cNvPr>
          <p:cNvSpPr/>
          <p:nvPr/>
        </p:nvSpPr>
        <p:spPr>
          <a:xfrm>
            <a:off x="2925214" y="553926"/>
            <a:ext cx="3129842" cy="1077219"/>
          </a:xfrm>
          <a:custGeom>
            <a:avLst/>
            <a:gdLst>
              <a:gd name="connsiteX0" fmla="*/ 222478 w 3129842"/>
              <a:gd name="connsiteY0" fmla="*/ 0 h 1077219"/>
              <a:gd name="connsiteX1" fmla="*/ 3052896 w 3129842"/>
              <a:gd name="connsiteY1" fmla="*/ 0 h 1077219"/>
              <a:gd name="connsiteX2" fmla="*/ 3129842 w 3129842"/>
              <a:gd name="connsiteY2" fmla="*/ 76946 h 1077219"/>
              <a:gd name="connsiteX3" fmla="*/ 3129842 w 3129842"/>
              <a:gd name="connsiteY3" fmla="*/ 1000273 h 1077219"/>
              <a:gd name="connsiteX4" fmla="*/ 3052896 w 3129842"/>
              <a:gd name="connsiteY4" fmla="*/ 1077219 h 1077219"/>
              <a:gd name="connsiteX5" fmla="*/ 222478 w 3129842"/>
              <a:gd name="connsiteY5" fmla="*/ 1077219 h 1077219"/>
              <a:gd name="connsiteX6" fmla="*/ 145532 w 3129842"/>
              <a:gd name="connsiteY6" fmla="*/ 1000273 h 1077219"/>
              <a:gd name="connsiteX7" fmla="*/ 145532 w 3129842"/>
              <a:gd name="connsiteY7" fmla="*/ 833867 h 1077219"/>
              <a:gd name="connsiteX8" fmla="*/ 0 w 3129842"/>
              <a:gd name="connsiteY8" fmla="*/ 770263 h 1077219"/>
              <a:gd name="connsiteX9" fmla="*/ 145532 w 3129842"/>
              <a:gd name="connsiteY9" fmla="*/ 706659 h 1077219"/>
              <a:gd name="connsiteX10" fmla="*/ 145532 w 3129842"/>
              <a:gd name="connsiteY10" fmla="*/ 76946 h 1077219"/>
              <a:gd name="connsiteX11" fmla="*/ 222478 w 3129842"/>
              <a:gd name="connsiteY11" fmla="*/ 0 h 10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9842" h="1077219">
                <a:moveTo>
                  <a:pt x="222478" y="0"/>
                </a:moveTo>
                <a:lnTo>
                  <a:pt x="3052896" y="0"/>
                </a:lnTo>
                <a:cubicBezTo>
                  <a:pt x="3095392" y="0"/>
                  <a:pt x="3129842" y="34450"/>
                  <a:pt x="3129842" y="76946"/>
                </a:cubicBezTo>
                <a:lnTo>
                  <a:pt x="3129842" y="1000273"/>
                </a:lnTo>
                <a:cubicBezTo>
                  <a:pt x="3129842" y="1042769"/>
                  <a:pt x="3095392" y="1077219"/>
                  <a:pt x="3052896" y="1077219"/>
                </a:cubicBezTo>
                <a:lnTo>
                  <a:pt x="222478" y="1077219"/>
                </a:lnTo>
                <a:cubicBezTo>
                  <a:pt x="179982" y="1077219"/>
                  <a:pt x="145532" y="1042769"/>
                  <a:pt x="145532" y="1000273"/>
                </a:cubicBezTo>
                <a:lnTo>
                  <a:pt x="145532" y="833867"/>
                </a:lnTo>
                <a:lnTo>
                  <a:pt x="0" y="770263"/>
                </a:lnTo>
                <a:lnTo>
                  <a:pt x="145532" y="706659"/>
                </a:lnTo>
                <a:lnTo>
                  <a:pt x="145532" y="76946"/>
                </a:lnTo>
                <a:cubicBezTo>
                  <a:pt x="145532" y="34450"/>
                  <a:pt x="179982" y="0"/>
                  <a:pt x="222478"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lIns="90000" rIns="90000" rtlCol="0" anchor="ctr">
            <a:noAutofit/>
          </a:bodyPr>
          <a:lstStyle/>
          <a:p>
            <a:pPr marL="88900" algn="ctr"/>
            <a:r>
              <a:rPr lang="ja-JP" altLang="en-US" dirty="0">
                <a:solidFill>
                  <a:schemeClr val="tx1"/>
                </a:solidFill>
              </a:rPr>
              <a:t>では、次の診察は、</a:t>
            </a:r>
            <a:br>
              <a:rPr lang="en-US" altLang="ja-JP" dirty="0">
                <a:solidFill>
                  <a:schemeClr val="tx1"/>
                </a:solidFill>
              </a:rPr>
            </a:br>
            <a:r>
              <a:rPr lang="en-US" altLang="ja-JP" dirty="0">
                <a:solidFill>
                  <a:schemeClr val="tx1"/>
                </a:solidFill>
              </a:rPr>
              <a:t>1</a:t>
            </a:r>
            <a:r>
              <a:rPr lang="ja-JP" altLang="en-US" dirty="0">
                <a:solidFill>
                  <a:schemeClr val="tx1"/>
                </a:solidFill>
              </a:rPr>
              <a:t>週間後の同じ時間に予約をお取りしました。</a:t>
            </a:r>
          </a:p>
        </p:txBody>
      </p:sp>
      <p:sp>
        <p:nvSpPr>
          <p:cNvPr id="27" name="フリーフォーム: 図形 26">
            <a:extLst>
              <a:ext uri="{FF2B5EF4-FFF2-40B4-BE49-F238E27FC236}">
                <a16:creationId xmlns:a16="http://schemas.microsoft.com/office/drawing/2014/main" id="{C3E0474D-ECD4-330F-B91E-EB36D5C9EA16}"/>
              </a:ext>
            </a:extLst>
          </p:cNvPr>
          <p:cNvSpPr/>
          <p:nvPr/>
        </p:nvSpPr>
        <p:spPr>
          <a:xfrm>
            <a:off x="8504404" y="584871"/>
            <a:ext cx="3128040" cy="1077219"/>
          </a:xfrm>
          <a:custGeom>
            <a:avLst/>
            <a:gdLst>
              <a:gd name="connsiteX0" fmla="*/ 220676 w 3128040"/>
              <a:gd name="connsiteY0" fmla="*/ 0 h 1077219"/>
              <a:gd name="connsiteX1" fmla="*/ 3051094 w 3128040"/>
              <a:gd name="connsiteY1" fmla="*/ 0 h 1077219"/>
              <a:gd name="connsiteX2" fmla="*/ 3128040 w 3128040"/>
              <a:gd name="connsiteY2" fmla="*/ 76946 h 1077219"/>
              <a:gd name="connsiteX3" fmla="*/ 3128040 w 3128040"/>
              <a:gd name="connsiteY3" fmla="*/ 1000273 h 1077219"/>
              <a:gd name="connsiteX4" fmla="*/ 3051094 w 3128040"/>
              <a:gd name="connsiteY4" fmla="*/ 1077219 h 1077219"/>
              <a:gd name="connsiteX5" fmla="*/ 220676 w 3128040"/>
              <a:gd name="connsiteY5" fmla="*/ 1077219 h 1077219"/>
              <a:gd name="connsiteX6" fmla="*/ 143730 w 3128040"/>
              <a:gd name="connsiteY6" fmla="*/ 1000273 h 1077219"/>
              <a:gd name="connsiteX7" fmla="*/ 143730 w 3128040"/>
              <a:gd name="connsiteY7" fmla="*/ 833081 h 1077219"/>
              <a:gd name="connsiteX8" fmla="*/ 0 w 3128040"/>
              <a:gd name="connsiteY8" fmla="*/ 770264 h 1077219"/>
              <a:gd name="connsiteX9" fmla="*/ 143730 w 3128040"/>
              <a:gd name="connsiteY9" fmla="*/ 707447 h 1077219"/>
              <a:gd name="connsiteX10" fmla="*/ 143730 w 3128040"/>
              <a:gd name="connsiteY10" fmla="*/ 76946 h 1077219"/>
              <a:gd name="connsiteX11" fmla="*/ 220676 w 3128040"/>
              <a:gd name="connsiteY11" fmla="*/ 0 h 10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040" h="1077219">
                <a:moveTo>
                  <a:pt x="220676" y="0"/>
                </a:moveTo>
                <a:lnTo>
                  <a:pt x="3051094" y="0"/>
                </a:lnTo>
                <a:cubicBezTo>
                  <a:pt x="3093590" y="0"/>
                  <a:pt x="3128040" y="34450"/>
                  <a:pt x="3128040" y="76946"/>
                </a:cubicBezTo>
                <a:lnTo>
                  <a:pt x="3128040" y="1000273"/>
                </a:lnTo>
                <a:cubicBezTo>
                  <a:pt x="3128040" y="1042769"/>
                  <a:pt x="3093590" y="1077219"/>
                  <a:pt x="3051094" y="1077219"/>
                </a:cubicBezTo>
                <a:lnTo>
                  <a:pt x="220676" y="1077219"/>
                </a:lnTo>
                <a:cubicBezTo>
                  <a:pt x="178180" y="1077219"/>
                  <a:pt x="143730" y="1042769"/>
                  <a:pt x="143730" y="1000273"/>
                </a:cubicBezTo>
                <a:lnTo>
                  <a:pt x="143730" y="833081"/>
                </a:lnTo>
                <a:lnTo>
                  <a:pt x="0" y="770264"/>
                </a:lnTo>
                <a:lnTo>
                  <a:pt x="143730" y="707447"/>
                </a:lnTo>
                <a:lnTo>
                  <a:pt x="143730" y="76946"/>
                </a:lnTo>
                <a:cubicBezTo>
                  <a:pt x="143730" y="34450"/>
                  <a:pt x="178180" y="0"/>
                  <a:pt x="220676"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lIns="90000" rIns="90000" rtlCol="0" anchor="ctr">
            <a:noAutofit/>
          </a:bodyPr>
          <a:lstStyle/>
          <a:p>
            <a:pPr marL="88900" algn="ctr"/>
            <a:r>
              <a:rPr lang="ja-JP" altLang="en-US" dirty="0">
                <a:solidFill>
                  <a:schemeClr val="tx1"/>
                </a:solidFill>
              </a:rPr>
              <a:t>こちらは質問リストです。</a:t>
            </a:r>
          </a:p>
        </p:txBody>
      </p:sp>
      <p:sp>
        <p:nvSpPr>
          <p:cNvPr id="30" name="フリーフォーム: 図形 29">
            <a:extLst>
              <a:ext uri="{FF2B5EF4-FFF2-40B4-BE49-F238E27FC236}">
                <a16:creationId xmlns:a16="http://schemas.microsoft.com/office/drawing/2014/main" id="{576B6994-FC90-D410-A4F7-0370A190AF26}"/>
              </a:ext>
            </a:extLst>
          </p:cNvPr>
          <p:cNvSpPr/>
          <p:nvPr/>
        </p:nvSpPr>
        <p:spPr>
          <a:xfrm>
            <a:off x="2933652" y="3487513"/>
            <a:ext cx="3121404" cy="1986187"/>
          </a:xfrm>
          <a:custGeom>
            <a:avLst/>
            <a:gdLst>
              <a:gd name="connsiteX0" fmla="*/ 288475 w 3121404"/>
              <a:gd name="connsiteY0" fmla="*/ 0 h 2119294"/>
              <a:gd name="connsiteX1" fmla="*/ 2970023 w 3121404"/>
              <a:gd name="connsiteY1" fmla="*/ 0 h 2119294"/>
              <a:gd name="connsiteX2" fmla="*/ 3121404 w 3121404"/>
              <a:gd name="connsiteY2" fmla="*/ 151381 h 2119294"/>
              <a:gd name="connsiteX3" fmla="*/ 3121404 w 3121404"/>
              <a:gd name="connsiteY3" fmla="*/ 1967913 h 2119294"/>
              <a:gd name="connsiteX4" fmla="*/ 2970023 w 3121404"/>
              <a:gd name="connsiteY4" fmla="*/ 2119294 h 2119294"/>
              <a:gd name="connsiteX5" fmla="*/ 288475 w 3121404"/>
              <a:gd name="connsiteY5" fmla="*/ 2119294 h 2119294"/>
              <a:gd name="connsiteX6" fmla="*/ 137094 w 3121404"/>
              <a:gd name="connsiteY6" fmla="*/ 1967913 h 2119294"/>
              <a:gd name="connsiteX7" fmla="*/ 137094 w 3121404"/>
              <a:gd name="connsiteY7" fmla="*/ 692293 h 2119294"/>
              <a:gd name="connsiteX8" fmla="*/ 0 w 3121404"/>
              <a:gd name="connsiteY8" fmla="*/ 632376 h 2119294"/>
              <a:gd name="connsiteX9" fmla="*/ 137094 w 3121404"/>
              <a:gd name="connsiteY9" fmla="*/ 572460 h 2119294"/>
              <a:gd name="connsiteX10" fmla="*/ 137094 w 3121404"/>
              <a:gd name="connsiteY10" fmla="*/ 151381 h 2119294"/>
              <a:gd name="connsiteX11" fmla="*/ 288475 w 3121404"/>
              <a:gd name="connsiteY11" fmla="*/ 0 h 211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404" h="2119294">
                <a:moveTo>
                  <a:pt x="288475" y="0"/>
                </a:moveTo>
                <a:lnTo>
                  <a:pt x="2970023" y="0"/>
                </a:lnTo>
                <a:cubicBezTo>
                  <a:pt x="3053628" y="0"/>
                  <a:pt x="3121404" y="67776"/>
                  <a:pt x="3121404" y="151381"/>
                </a:cubicBezTo>
                <a:lnTo>
                  <a:pt x="3121404" y="1967913"/>
                </a:lnTo>
                <a:cubicBezTo>
                  <a:pt x="3121404" y="2051518"/>
                  <a:pt x="3053628" y="2119294"/>
                  <a:pt x="2970023" y="2119294"/>
                </a:cubicBezTo>
                <a:lnTo>
                  <a:pt x="288475" y="2119294"/>
                </a:lnTo>
                <a:cubicBezTo>
                  <a:pt x="204870" y="2119294"/>
                  <a:pt x="137094" y="2051518"/>
                  <a:pt x="137094" y="1967913"/>
                </a:cubicBezTo>
                <a:lnTo>
                  <a:pt x="137094" y="692293"/>
                </a:lnTo>
                <a:lnTo>
                  <a:pt x="0" y="632376"/>
                </a:lnTo>
                <a:lnTo>
                  <a:pt x="137094" y="572460"/>
                </a:lnTo>
                <a:lnTo>
                  <a:pt x="137094" y="151381"/>
                </a:lnTo>
                <a:cubicBezTo>
                  <a:pt x="137094" y="67776"/>
                  <a:pt x="204870" y="0"/>
                  <a:pt x="288475"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lIns="90000" rIns="90000" rtlCol="0" anchor="ctr">
            <a:noAutofit/>
          </a:bodyPr>
          <a:lstStyle/>
          <a:p>
            <a:pPr marL="88900" algn="ctr">
              <a:spcAft>
                <a:spcPts val="600"/>
              </a:spcAft>
            </a:pPr>
            <a:r>
              <a:rPr lang="ja-JP" altLang="en-US" dirty="0">
                <a:solidFill>
                  <a:schemeClr val="tx1"/>
                </a:solidFill>
              </a:rPr>
              <a:t>患者さんの心配事や医師に聞いてみたいことを質問にまとめてあります。</a:t>
            </a:r>
            <a:endParaRPr lang="en-US" altLang="ja-JP" dirty="0">
              <a:solidFill>
                <a:schemeClr val="tx1"/>
              </a:solidFill>
            </a:endParaRPr>
          </a:p>
          <a:p>
            <a:pPr marL="88900" algn="ctr">
              <a:spcAft>
                <a:spcPts val="600"/>
              </a:spcAft>
            </a:pPr>
            <a:r>
              <a:rPr lang="ja-JP" altLang="en-US" dirty="0">
                <a:solidFill>
                  <a:schemeClr val="tx1"/>
                </a:solidFill>
              </a:rPr>
              <a:t>こちらを用いることで、患者さんの気がかりを整理することができます。</a:t>
            </a:r>
            <a:endParaRPr lang="en-US" altLang="ja-JP" dirty="0">
              <a:solidFill>
                <a:schemeClr val="tx1"/>
              </a:solidFill>
            </a:endParaRPr>
          </a:p>
        </p:txBody>
      </p:sp>
      <p:sp>
        <p:nvSpPr>
          <p:cNvPr id="28" name="フリーフォーム: 図形 27">
            <a:extLst>
              <a:ext uri="{FF2B5EF4-FFF2-40B4-BE49-F238E27FC236}">
                <a16:creationId xmlns:a16="http://schemas.microsoft.com/office/drawing/2014/main" id="{7D86B80B-98AC-9B03-1DED-5EFB9D413B9B}"/>
              </a:ext>
            </a:extLst>
          </p:cNvPr>
          <p:cNvSpPr/>
          <p:nvPr/>
        </p:nvSpPr>
        <p:spPr>
          <a:xfrm>
            <a:off x="8429152" y="3931511"/>
            <a:ext cx="3203292" cy="1077218"/>
          </a:xfrm>
          <a:custGeom>
            <a:avLst/>
            <a:gdLst>
              <a:gd name="connsiteX0" fmla="*/ 215414 w 3122778"/>
              <a:gd name="connsiteY0" fmla="*/ 0 h 1077219"/>
              <a:gd name="connsiteX1" fmla="*/ 3045832 w 3122778"/>
              <a:gd name="connsiteY1" fmla="*/ 0 h 1077219"/>
              <a:gd name="connsiteX2" fmla="*/ 3122778 w 3122778"/>
              <a:gd name="connsiteY2" fmla="*/ 76946 h 1077219"/>
              <a:gd name="connsiteX3" fmla="*/ 3122778 w 3122778"/>
              <a:gd name="connsiteY3" fmla="*/ 1000273 h 1077219"/>
              <a:gd name="connsiteX4" fmla="*/ 3045832 w 3122778"/>
              <a:gd name="connsiteY4" fmla="*/ 1077219 h 1077219"/>
              <a:gd name="connsiteX5" fmla="*/ 215414 w 3122778"/>
              <a:gd name="connsiteY5" fmla="*/ 1077219 h 1077219"/>
              <a:gd name="connsiteX6" fmla="*/ 138468 w 3122778"/>
              <a:gd name="connsiteY6" fmla="*/ 1000273 h 1077219"/>
              <a:gd name="connsiteX7" fmla="*/ 138468 w 3122778"/>
              <a:gd name="connsiteY7" fmla="*/ 692894 h 1077219"/>
              <a:gd name="connsiteX8" fmla="*/ 0 w 3122778"/>
              <a:gd name="connsiteY8" fmla="*/ 632377 h 1077219"/>
              <a:gd name="connsiteX9" fmla="*/ 138468 w 3122778"/>
              <a:gd name="connsiteY9" fmla="*/ 571860 h 1077219"/>
              <a:gd name="connsiteX10" fmla="*/ 138468 w 3122778"/>
              <a:gd name="connsiteY10" fmla="*/ 76946 h 1077219"/>
              <a:gd name="connsiteX11" fmla="*/ 215414 w 3122778"/>
              <a:gd name="connsiteY11" fmla="*/ 0 h 10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2778" h="1077219">
                <a:moveTo>
                  <a:pt x="215414" y="0"/>
                </a:moveTo>
                <a:lnTo>
                  <a:pt x="3045832" y="0"/>
                </a:lnTo>
                <a:cubicBezTo>
                  <a:pt x="3088328" y="0"/>
                  <a:pt x="3122778" y="34450"/>
                  <a:pt x="3122778" y="76946"/>
                </a:cubicBezTo>
                <a:lnTo>
                  <a:pt x="3122778" y="1000273"/>
                </a:lnTo>
                <a:cubicBezTo>
                  <a:pt x="3122778" y="1042769"/>
                  <a:pt x="3088328" y="1077219"/>
                  <a:pt x="3045832" y="1077219"/>
                </a:cubicBezTo>
                <a:lnTo>
                  <a:pt x="215414" y="1077219"/>
                </a:lnTo>
                <a:cubicBezTo>
                  <a:pt x="172918" y="1077219"/>
                  <a:pt x="138468" y="1042769"/>
                  <a:pt x="138468" y="1000273"/>
                </a:cubicBezTo>
                <a:lnTo>
                  <a:pt x="138468" y="692894"/>
                </a:lnTo>
                <a:lnTo>
                  <a:pt x="0" y="632377"/>
                </a:lnTo>
                <a:lnTo>
                  <a:pt x="138468" y="571860"/>
                </a:lnTo>
                <a:lnTo>
                  <a:pt x="138468" y="76946"/>
                </a:lnTo>
                <a:cubicBezTo>
                  <a:pt x="138468" y="34450"/>
                  <a:pt x="172918" y="0"/>
                  <a:pt x="21541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lIns="90000" rIns="90000" rtlCol="0" anchor="ctr">
            <a:noAutofit/>
          </a:bodyPr>
          <a:lstStyle/>
          <a:p>
            <a:pPr marL="88900" algn="ctr" defTabSz="896938"/>
            <a:r>
              <a:rPr lang="ja-JP" altLang="en-US" dirty="0">
                <a:solidFill>
                  <a:schemeClr val="tx1"/>
                </a:solidFill>
              </a:rPr>
              <a:t> 佐藤さんも次の診察の時に、こちらを用いてみて</a:t>
            </a:r>
            <a:br>
              <a:rPr lang="en-US" altLang="ja-JP" dirty="0">
                <a:solidFill>
                  <a:schemeClr val="tx1"/>
                </a:solidFill>
              </a:rPr>
            </a:br>
            <a:r>
              <a:rPr lang="ja-JP" altLang="en-US" dirty="0">
                <a:solidFill>
                  <a:schemeClr val="tx1"/>
                </a:solidFill>
              </a:rPr>
              <a:t>ください。</a:t>
            </a:r>
          </a:p>
        </p:txBody>
      </p:sp>
      <p:sp>
        <p:nvSpPr>
          <p:cNvPr id="31" name="テキスト ボックス 30">
            <a:extLst>
              <a:ext uri="{FF2B5EF4-FFF2-40B4-BE49-F238E27FC236}">
                <a16:creationId xmlns:a16="http://schemas.microsoft.com/office/drawing/2014/main" id="{8329A8F4-A872-EAC1-A547-77180B37D60B}"/>
              </a:ext>
            </a:extLst>
          </p:cNvPr>
          <p:cNvSpPr txBox="1"/>
          <p:nvPr/>
        </p:nvSpPr>
        <p:spPr>
          <a:xfrm>
            <a:off x="1825656" y="2888650"/>
            <a:ext cx="1107996" cy="369332"/>
          </a:xfrm>
          <a:prstGeom prst="rect">
            <a:avLst/>
          </a:prstGeom>
          <a:solidFill>
            <a:srgbClr val="FFFFFF">
              <a:alpha val="69804"/>
            </a:srgbClr>
          </a:solidFill>
        </p:spPr>
        <p:txBody>
          <a:bodyPr wrap="none" rtlCol="0">
            <a:spAutoFit/>
          </a:bodyPr>
          <a:lstStyle/>
          <a:p>
            <a:r>
              <a:rPr kumimoji="1" lang="ja-JP" altLang="en-US" dirty="0"/>
              <a:t>山本医師</a:t>
            </a:r>
          </a:p>
        </p:txBody>
      </p:sp>
      <p:sp>
        <p:nvSpPr>
          <p:cNvPr id="32" name="テキスト ボックス 31">
            <a:extLst>
              <a:ext uri="{FF2B5EF4-FFF2-40B4-BE49-F238E27FC236}">
                <a16:creationId xmlns:a16="http://schemas.microsoft.com/office/drawing/2014/main" id="{02020102-C77A-D8A8-361A-4418D277EA2E}"/>
              </a:ext>
            </a:extLst>
          </p:cNvPr>
          <p:cNvSpPr txBox="1"/>
          <p:nvPr/>
        </p:nvSpPr>
        <p:spPr>
          <a:xfrm>
            <a:off x="4947060" y="2888650"/>
            <a:ext cx="1107996" cy="369332"/>
          </a:xfrm>
          <a:prstGeom prst="rect">
            <a:avLst/>
          </a:prstGeom>
          <a:solidFill>
            <a:srgbClr val="FFFFFF">
              <a:alpha val="69804"/>
            </a:srgbClr>
          </a:solidFill>
        </p:spPr>
        <p:txBody>
          <a:bodyPr wrap="none" rtlCol="0">
            <a:spAutoFit/>
          </a:bodyPr>
          <a:lstStyle/>
          <a:p>
            <a:r>
              <a:rPr lang="ja-JP" altLang="en-US" dirty="0"/>
              <a:t>佐藤さん</a:t>
            </a:r>
            <a:endParaRPr kumimoji="1" lang="ja-JP" altLang="en-US" dirty="0"/>
          </a:p>
        </p:txBody>
      </p:sp>
    </p:spTree>
    <p:extLst>
      <p:ext uri="{BB962C8B-B14F-4D97-AF65-F5344CB8AC3E}">
        <p14:creationId xmlns:p14="http://schemas.microsoft.com/office/powerpoint/2010/main" val="2617742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AA365-B30A-C9B3-D2CD-F43E7AFABCF2}"/>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D28029BD-7F73-CC56-7771-3340856D0519}"/>
              </a:ext>
            </a:extLst>
          </p:cNvPr>
          <p:cNvPicPr>
            <a:picLocks noChangeAspect="1"/>
          </p:cNvPicPr>
          <p:nvPr/>
        </p:nvPicPr>
        <p:blipFill>
          <a:blip r:embed="rId3"/>
          <a:stretch>
            <a:fillRect/>
          </a:stretch>
        </p:blipFill>
        <p:spPr>
          <a:xfrm>
            <a:off x="2928495" y="2776446"/>
            <a:ext cx="6335009" cy="1305107"/>
          </a:xfrm>
          <a:prstGeom prst="rect">
            <a:avLst/>
          </a:prstGeom>
        </p:spPr>
      </p:pic>
    </p:spTree>
    <p:extLst>
      <p:ext uri="{BB962C8B-B14F-4D97-AF65-F5344CB8AC3E}">
        <p14:creationId xmlns:p14="http://schemas.microsoft.com/office/powerpoint/2010/main" val="8084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63760-294E-EAD7-0DC0-29086C6503B6}"/>
            </a:ext>
          </a:extLst>
        </p:cNvPr>
        <p:cNvGrpSpPr/>
        <p:nvPr/>
      </p:nvGrpSpPr>
      <p:grpSpPr>
        <a:xfrm>
          <a:off x="0" y="0"/>
          <a:ext cx="0" cy="0"/>
          <a:chOff x="0" y="0"/>
          <a:chExt cx="0" cy="0"/>
        </a:xfrm>
      </p:grpSpPr>
      <p:pic>
        <p:nvPicPr>
          <p:cNvPr id="3" name="図 2" descr="テキスト, 手紙&#10;&#10;AI 生成コンテンツは誤りを含む可能性があります。">
            <a:extLst>
              <a:ext uri="{FF2B5EF4-FFF2-40B4-BE49-F238E27FC236}">
                <a16:creationId xmlns:a16="http://schemas.microsoft.com/office/drawing/2014/main" id="{8BD8B97D-7BA1-28B1-B670-35917EDB16B9}"/>
              </a:ext>
            </a:extLst>
          </p:cNvPr>
          <p:cNvPicPr>
            <a:picLocks noChangeAspect="1"/>
          </p:cNvPicPr>
          <p:nvPr/>
        </p:nvPicPr>
        <p:blipFill>
          <a:blip r:embed="rId2"/>
          <a:stretch>
            <a:fillRect/>
          </a:stretch>
        </p:blipFill>
        <p:spPr>
          <a:xfrm>
            <a:off x="832702" y="702128"/>
            <a:ext cx="10526594" cy="3896269"/>
          </a:xfrm>
          <a:prstGeom prst="rect">
            <a:avLst/>
          </a:prstGeom>
        </p:spPr>
      </p:pic>
    </p:spTree>
    <p:extLst>
      <p:ext uri="{BB962C8B-B14F-4D97-AF65-F5344CB8AC3E}">
        <p14:creationId xmlns:p14="http://schemas.microsoft.com/office/powerpoint/2010/main" val="2001146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B05C7-680F-A725-B1D8-B80715E439CC}"/>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ACF64F9D-08DA-B4EC-3D53-6EF4CB205047}"/>
              </a:ext>
            </a:extLst>
          </p:cNvPr>
          <p:cNvPicPr>
            <a:picLocks noChangeAspect="1"/>
          </p:cNvPicPr>
          <p:nvPr/>
        </p:nvPicPr>
        <p:blipFill>
          <a:blip r:embed="rId3"/>
          <a:stretch>
            <a:fillRect/>
          </a:stretch>
        </p:blipFill>
        <p:spPr>
          <a:xfrm>
            <a:off x="6133375" y="3463399"/>
            <a:ext cx="5499069" cy="3090940"/>
          </a:xfrm>
          <a:prstGeom prst="rect">
            <a:avLst/>
          </a:prstGeom>
        </p:spPr>
      </p:pic>
      <p:pic>
        <p:nvPicPr>
          <p:cNvPr id="4" name="図 3" descr="女性, 再生, ゲーム, 立つ が含まれている画像&#10;&#10;AI 生成コンテンツは誤りを含む可能性があります。">
            <a:extLst>
              <a:ext uri="{FF2B5EF4-FFF2-40B4-BE49-F238E27FC236}">
                <a16:creationId xmlns:a16="http://schemas.microsoft.com/office/drawing/2014/main" id="{437CC3B2-81F3-EC5B-70DA-764A2908A4D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7856" y="330001"/>
            <a:ext cx="5497200" cy="3092175"/>
          </a:xfrm>
          <a:prstGeom prst="rect">
            <a:avLst/>
          </a:prstGeom>
        </p:spPr>
      </p:pic>
      <p:pic>
        <p:nvPicPr>
          <p:cNvPr id="7" name="図 6" descr="椅子に座る男性&#10;&#10;AI 生成コンテンツは誤りを含む可能性があります。">
            <a:extLst>
              <a:ext uri="{FF2B5EF4-FFF2-40B4-BE49-F238E27FC236}">
                <a16:creationId xmlns:a16="http://schemas.microsoft.com/office/drawing/2014/main" id="{C920B74C-1622-C09F-B1F0-E6A5C7E7C20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35244" y="330001"/>
            <a:ext cx="5497200" cy="3092175"/>
          </a:xfrm>
          <a:prstGeom prst="rect">
            <a:avLst/>
          </a:prstGeom>
        </p:spPr>
      </p:pic>
      <p:pic>
        <p:nvPicPr>
          <p:cNvPr id="13" name="図 12" descr="部屋, コンピュータ, テーブル, シャツ が含まれている画像&#10;&#10;AI 生成コンテンツは誤りを含む可能性があります。">
            <a:extLst>
              <a:ext uri="{FF2B5EF4-FFF2-40B4-BE49-F238E27FC236}">
                <a16:creationId xmlns:a16="http://schemas.microsoft.com/office/drawing/2014/main" id="{A84D9877-EDF2-A9E2-73EB-51AB7BBC33AE}"/>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7856" y="3462164"/>
            <a:ext cx="5497200" cy="3092175"/>
          </a:xfrm>
          <a:prstGeom prst="rect">
            <a:avLst/>
          </a:prstGeom>
        </p:spPr>
      </p:pic>
      <p:sp>
        <p:nvSpPr>
          <p:cNvPr id="26" name="フリーフォーム: 図形 25">
            <a:extLst>
              <a:ext uri="{FF2B5EF4-FFF2-40B4-BE49-F238E27FC236}">
                <a16:creationId xmlns:a16="http://schemas.microsoft.com/office/drawing/2014/main" id="{54471E12-6900-80B5-BE7A-A2193E9F1574}"/>
              </a:ext>
            </a:extLst>
          </p:cNvPr>
          <p:cNvSpPr/>
          <p:nvPr/>
        </p:nvSpPr>
        <p:spPr>
          <a:xfrm flipH="1">
            <a:off x="557856" y="681959"/>
            <a:ext cx="3317718" cy="980131"/>
          </a:xfrm>
          <a:custGeom>
            <a:avLst/>
            <a:gdLst>
              <a:gd name="connsiteX0" fmla="*/ 222478 w 3129842"/>
              <a:gd name="connsiteY0" fmla="*/ 0 h 1077219"/>
              <a:gd name="connsiteX1" fmla="*/ 3052896 w 3129842"/>
              <a:gd name="connsiteY1" fmla="*/ 0 h 1077219"/>
              <a:gd name="connsiteX2" fmla="*/ 3129842 w 3129842"/>
              <a:gd name="connsiteY2" fmla="*/ 76946 h 1077219"/>
              <a:gd name="connsiteX3" fmla="*/ 3129842 w 3129842"/>
              <a:gd name="connsiteY3" fmla="*/ 1000273 h 1077219"/>
              <a:gd name="connsiteX4" fmla="*/ 3052896 w 3129842"/>
              <a:gd name="connsiteY4" fmla="*/ 1077219 h 1077219"/>
              <a:gd name="connsiteX5" fmla="*/ 222478 w 3129842"/>
              <a:gd name="connsiteY5" fmla="*/ 1077219 h 1077219"/>
              <a:gd name="connsiteX6" fmla="*/ 145532 w 3129842"/>
              <a:gd name="connsiteY6" fmla="*/ 1000273 h 1077219"/>
              <a:gd name="connsiteX7" fmla="*/ 145532 w 3129842"/>
              <a:gd name="connsiteY7" fmla="*/ 833867 h 1077219"/>
              <a:gd name="connsiteX8" fmla="*/ 0 w 3129842"/>
              <a:gd name="connsiteY8" fmla="*/ 770263 h 1077219"/>
              <a:gd name="connsiteX9" fmla="*/ 145532 w 3129842"/>
              <a:gd name="connsiteY9" fmla="*/ 706659 h 1077219"/>
              <a:gd name="connsiteX10" fmla="*/ 145532 w 3129842"/>
              <a:gd name="connsiteY10" fmla="*/ 76946 h 1077219"/>
              <a:gd name="connsiteX11" fmla="*/ 222478 w 3129842"/>
              <a:gd name="connsiteY11" fmla="*/ 0 h 10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9842" h="1077219">
                <a:moveTo>
                  <a:pt x="222478" y="0"/>
                </a:moveTo>
                <a:lnTo>
                  <a:pt x="3052896" y="0"/>
                </a:lnTo>
                <a:cubicBezTo>
                  <a:pt x="3095392" y="0"/>
                  <a:pt x="3129842" y="34450"/>
                  <a:pt x="3129842" y="76946"/>
                </a:cubicBezTo>
                <a:lnTo>
                  <a:pt x="3129842" y="1000273"/>
                </a:lnTo>
                <a:cubicBezTo>
                  <a:pt x="3129842" y="1042769"/>
                  <a:pt x="3095392" y="1077219"/>
                  <a:pt x="3052896" y="1077219"/>
                </a:cubicBezTo>
                <a:lnTo>
                  <a:pt x="222478" y="1077219"/>
                </a:lnTo>
                <a:cubicBezTo>
                  <a:pt x="179982" y="1077219"/>
                  <a:pt x="145532" y="1042769"/>
                  <a:pt x="145532" y="1000273"/>
                </a:cubicBezTo>
                <a:lnTo>
                  <a:pt x="145532" y="833867"/>
                </a:lnTo>
                <a:lnTo>
                  <a:pt x="0" y="770263"/>
                </a:lnTo>
                <a:lnTo>
                  <a:pt x="145532" y="706659"/>
                </a:lnTo>
                <a:lnTo>
                  <a:pt x="145532" y="76946"/>
                </a:lnTo>
                <a:cubicBezTo>
                  <a:pt x="145532" y="34450"/>
                  <a:pt x="179982" y="0"/>
                  <a:pt x="222478"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lIns="0" rIns="216000" rtlCol="0" anchor="ctr">
            <a:noAutofit/>
          </a:bodyPr>
          <a:lstStyle/>
          <a:p>
            <a:pPr algn="ctr"/>
            <a:r>
              <a:rPr lang="ja-JP" altLang="en-US" dirty="0">
                <a:solidFill>
                  <a:schemeClr val="tx1"/>
                </a:solidFill>
              </a:rPr>
              <a:t>では、山本先生の次の診察は一週間後の同じ時間となっております。</a:t>
            </a:r>
          </a:p>
        </p:txBody>
      </p:sp>
      <p:sp>
        <p:nvSpPr>
          <p:cNvPr id="27" name="フリーフォーム: 図形 26">
            <a:extLst>
              <a:ext uri="{FF2B5EF4-FFF2-40B4-BE49-F238E27FC236}">
                <a16:creationId xmlns:a16="http://schemas.microsoft.com/office/drawing/2014/main" id="{817EFA41-9012-2C11-25D9-97BF037E04E7}"/>
              </a:ext>
            </a:extLst>
          </p:cNvPr>
          <p:cNvSpPr/>
          <p:nvPr/>
        </p:nvSpPr>
        <p:spPr>
          <a:xfrm flipH="1">
            <a:off x="6135244" y="681959"/>
            <a:ext cx="3128040" cy="980131"/>
          </a:xfrm>
          <a:custGeom>
            <a:avLst/>
            <a:gdLst>
              <a:gd name="connsiteX0" fmla="*/ 220676 w 3128040"/>
              <a:gd name="connsiteY0" fmla="*/ 0 h 1077219"/>
              <a:gd name="connsiteX1" fmla="*/ 3051094 w 3128040"/>
              <a:gd name="connsiteY1" fmla="*/ 0 h 1077219"/>
              <a:gd name="connsiteX2" fmla="*/ 3128040 w 3128040"/>
              <a:gd name="connsiteY2" fmla="*/ 76946 h 1077219"/>
              <a:gd name="connsiteX3" fmla="*/ 3128040 w 3128040"/>
              <a:gd name="connsiteY3" fmla="*/ 1000273 h 1077219"/>
              <a:gd name="connsiteX4" fmla="*/ 3051094 w 3128040"/>
              <a:gd name="connsiteY4" fmla="*/ 1077219 h 1077219"/>
              <a:gd name="connsiteX5" fmla="*/ 220676 w 3128040"/>
              <a:gd name="connsiteY5" fmla="*/ 1077219 h 1077219"/>
              <a:gd name="connsiteX6" fmla="*/ 143730 w 3128040"/>
              <a:gd name="connsiteY6" fmla="*/ 1000273 h 1077219"/>
              <a:gd name="connsiteX7" fmla="*/ 143730 w 3128040"/>
              <a:gd name="connsiteY7" fmla="*/ 833081 h 1077219"/>
              <a:gd name="connsiteX8" fmla="*/ 0 w 3128040"/>
              <a:gd name="connsiteY8" fmla="*/ 770264 h 1077219"/>
              <a:gd name="connsiteX9" fmla="*/ 143730 w 3128040"/>
              <a:gd name="connsiteY9" fmla="*/ 707447 h 1077219"/>
              <a:gd name="connsiteX10" fmla="*/ 143730 w 3128040"/>
              <a:gd name="connsiteY10" fmla="*/ 76946 h 1077219"/>
              <a:gd name="connsiteX11" fmla="*/ 220676 w 3128040"/>
              <a:gd name="connsiteY11" fmla="*/ 0 h 10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8040" h="1077219">
                <a:moveTo>
                  <a:pt x="220676" y="0"/>
                </a:moveTo>
                <a:lnTo>
                  <a:pt x="3051094" y="0"/>
                </a:lnTo>
                <a:cubicBezTo>
                  <a:pt x="3093590" y="0"/>
                  <a:pt x="3128040" y="34450"/>
                  <a:pt x="3128040" y="76946"/>
                </a:cubicBezTo>
                <a:lnTo>
                  <a:pt x="3128040" y="1000273"/>
                </a:lnTo>
                <a:cubicBezTo>
                  <a:pt x="3128040" y="1042769"/>
                  <a:pt x="3093590" y="1077219"/>
                  <a:pt x="3051094" y="1077219"/>
                </a:cubicBezTo>
                <a:lnTo>
                  <a:pt x="220676" y="1077219"/>
                </a:lnTo>
                <a:cubicBezTo>
                  <a:pt x="178180" y="1077219"/>
                  <a:pt x="143730" y="1042769"/>
                  <a:pt x="143730" y="1000273"/>
                </a:cubicBezTo>
                <a:lnTo>
                  <a:pt x="143730" y="833081"/>
                </a:lnTo>
                <a:lnTo>
                  <a:pt x="0" y="770264"/>
                </a:lnTo>
                <a:lnTo>
                  <a:pt x="143730" y="707447"/>
                </a:lnTo>
                <a:lnTo>
                  <a:pt x="143730" y="76946"/>
                </a:lnTo>
                <a:cubicBezTo>
                  <a:pt x="143730" y="34450"/>
                  <a:pt x="178180" y="0"/>
                  <a:pt x="220676"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lIns="90000" rIns="90000" rtlCol="0" anchor="ctr">
            <a:noAutofit/>
          </a:bodyPr>
          <a:lstStyle/>
          <a:p>
            <a:pPr marL="88900" algn="ctr"/>
            <a:r>
              <a:rPr lang="ja-JP" altLang="en-US" dirty="0">
                <a:solidFill>
                  <a:schemeClr val="tx1"/>
                </a:solidFill>
              </a:rPr>
              <a:t>こちらは質問リストです。</a:t>
            </a:r>
          </a:p>
        </p:txBody>
      </p:sp>
      <p:sp>
        <p:nvSpPr>
          <p:cNvPr id="30" name="フリーフォーム: 図形 29">
            <a:extLst>
              <a:ext uri="{FF2B5EF4-FFF2-40B4-BE49-F238E27FC236}">
                <a16:creationId xmlns:a16="http://schemas.microsoft.com/office/drawing/2014/main" id="{F064F690-AEB0-0AC4-BBD3-0C8B69A0A6E9}"/>
              </a:ext>
            </a:extLst>
          </p:cNvPr>
          <p:cNvSpPr/>
          <p:nvPr/>
        </p:nvSpPr>
        <p:spPr>
          <a:xfrm flipH="1">
            <a:off x="557856" y="3662484"/>
            <a:ext cx="3121404" cy="1986187"/>
          </a:xfrm>
          <a:custGeom>
            <a:avLst/>
            <a:gdLst>
              <a:gd name="connsiteX0" fmla="*/ 288475 w 3121404"/>
              <a:gd name="connsiteY0" fmla="*/ 0 h 2119294"/>
              <a:gd name="connsiteX1" fmla="*/ 2970023 w 3121404"/>
              <a:gd name="connsiteY1" fmla="*/ 0 h 2119294"/>
              <a:gd name="connsiteX2" fmla="*/ 3121404 w 3121404"/>
              <a:gd name="connsiteY2" fmla="*/ 151381 h 2119294"/>
              <a:gd name="connsiteX3" fmla="*/ 3121404 w 3121404"/>
              <a:gd name="connsiteY3" fmla="*/ 1967913 h 2119294"/>
              <a:gd name="connsiteX4" fmla="*/ 2970023 w 3121404"/>
              <a:gd name="connsiteY4" fmla="*/ 2119294 h 2119294"/>
              <a:gd name="connsiteX5" fmla="*/ 288475 w 3121404"/>
              <a:gd name="connsiteY5" fmla="*/ 2119294 h 2119294"/>
              <a:gd name="connsiteX6" fmla="*/ 137094 w 3121404"/>
              <a:gd name="connsiteY6" fmla="*/ 1967913 h 2119294"/>
              <a:gd name="connsiteX7" fmla="*/ 137094 w 3121404"/>
              <a:gd name="connsiteY7" fmla="*/ 692293 h 2119294"/>
              <a:gd name="connsiteX8" fmla="*/ 0 w 3121404"/>
              <a:gd name="connsiteY8" fmla="*/ 632376 h 2119294"/>
              <a:gd name="connsiteX9" fmla="*/ 137094 w 3121404"/>
              <a:gd name="connsiteY9" fmla="*/ 572460 h 2119294"/>
              <a:gd name="connsiteX10" fmla="*/ 137094 w 3121404"/>
              <a:gd name="connsiteY10" fmla="*/ 151381 h 2119294"/>
              <a:gd name="connsiteX11" fmla="*/ 288475 w 3121404"/>
              <a:gd name="connsiteY11" fmla="*/ 0 h 211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1404" h="2119294">
                <a:moveTo>
                  <a:pt x="288475" y="0"/>
                </a:moveTo>
                <a:lnTo>
                  <a:pt x="2970023" y="0"/>
                </a:lnTo>
                <a:cubicBezTo>
                  <a:pt x="3053628" y="0"/>
                  <a:pt x="3121404" y="67776"/>
                  <a:pt x="3121404" y="151381"/>
                </a:cubicBezTo>
                <a:lnTo>
                  <a:pt x="3121404" y="1967913"/>
                </a:lnTo>
                <a:cubicBezTo>
                  <a:pt x="3121404" y="2051518"/>
                  <a:pt x="3053628" y="2119294"/>
                  <a:pt x="2970023" y="2119294"/>
                </a:cubicBezTo>
                <a:lnTo>
                  <a:pt x="288475" y="2119294"/>
                </a:lnTo>
                <a:cubicBezTo>
                  <a:pt x="204870" y="2119294"/>
                  <a:pt x="137094" y="2051518"/>
                  <a:pt x="137094" y="1967913"/>
                </a:cubicBezTo>
                <a:lnTo>
                  <a:pt x="137094" y="692293"/>
                </a:lnTo>
                <a:lnTo>
                  <a:pt x="0" y="632376"/>
                </a:lnTo>
                <a:lnTo>
                  <a:pt x="137094" y="572460"/>
                </a:lnTo>
                <a:lnTo>
                  <a:pt x="137094" y="151381"/>
                </a:lnTo>
                <a:cubicBezTo>
                  <a:pt x="137094" y="67776"/>
                  <a:pt x="204870" y="0"/>
                  <a:pt x="288475"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lIns="0" rIns="252000" rtlCol="0" anchor="ctr">
            <a:noAutofit/>
          </a:bodyPr>
          <a:lstStyle/>
          <a:p>
            <a:pPr marL="88900" algn="ctr">
              <a:spcAft>
                <a:spcPts val="600"/>
              </a:spcAft>
            </a:pPr>
            <a:r>
              <a:rPr lang="ja-JP" altLang="en-US" dirty="0">
                <a:solidFill>
                  <a:schemeClr val="tx1"/>
                </a:solidFill>
              </a:rPr>
              <a:t>患者さんの心配事や医師に聞いてみたいことを質問形式にまとめてあります。</a:t>
            </a:r>
            <a:endParaRPr lang="en-US" altLang="ja-JP" dirty="0">
              <a:solidFill>
                <a:schemeClr val="tx1"/>
              </a:solidFill>
            </a:endParaRPr>
          </a:p>
          <a:p>
            <a:pPr marL="88900" algn="ctr">
              <a:spcAft>
                <a:spcPts val="600"/>
              </a:spcAft>
            </a:pPr>
            <a:r>
              <a:rPr lang="ja-JP" altLang="en-US" dirty="0">
                <a:solidFill>
                  <a:schemeClr val="tx1"/>
                </a:solidFill>
              </a:rPr>
              <a:t>こちらを用いることで、</a:t>
            </a:r>
            <a:br>
              <a:rPr lang="en-US" altLang="ja-JP" dirty="0">
                <a:solidFill>
                  <a:schemeClr val="tx1"/>
                </a:solidFill>
              </a:rPr>
            </a:br>
            <a:r>
              <a:rPr lang="ja-JP" altLang="en-US" dirty="0">
                <a:solidFill>
                  <a:schemeClr val="tx1"/>
                </a:solidFill>
              </a:rPr>
              <a:t>患者さんの気がかりを整理</a:t>
            </a:r>
            <a:br>
              <a:rPr lang="en-US" altLang="ja-JP" dirty="0">
                <a:solidFill>
                  <a:schemeClr val="tx1"/>
                </a:solidFill>
              </a:rPr>
            </a:br>
            <a:r>
              <a:rPr lang="ja-JP" altLang="en-US" dirty="0">
                <a:solidFill>
                  <a:schemeClr val="tx1"/>
                </a:solidFill>
              </a:rPr>
              <a:t>することができます。</a:t>
            </a:r>
            <a:endParaRPr lang="en-US" altLang="ja-JP" dirty="0">
              <a:solidFill>
                <a:schemeClr val="tx1"/>
              </a:solidFill>
            </a:endParaRPr>
          </a:p>
        </p:txBody>
      </p:sp>
      <p:sp>
        <p:nvSpPr>
          <p:cNvPr id="28" name="フリーフォーム: 図形 27">
            <a:extLst>
              <a:ext uri="{FF2B5EF4-FFF2-40B4-BE49-F238E27FC236}">
                <a16:creationId xmlns:a16="http://schemas.microsoft.com/office/drawing/2014/main" id="{4D4330D9-2AFB-5D2D-B6CD-EC9C00629749}"/>
              </a:ext>
            </a:extLst>
          </p:cNvPr>
          <p:cNvSpPr/>
          <p:nvPr/>
        </p:nvSpPr>
        <p:spPr>
          <a:xfrm flipH="1">
            <a:off x="6135244" y="3774134"/>
            <a:ext cx="3203292" cy="1077218"/>
          </a:xfrm>
          <a:custGeom>
            <a:avLst/>
            <a:gdLst>
              <a:gd name="connsiteX0" fmla="*/ 215414 w 3122778"/>
              <a:gd name="connsiteY0" fmla="*/ 0 h 1077219"/>
              <a:gd name="connsiteX1" fmla="*/ 3045832 w 3122778"/>
              <a:gd name="connsiteY1" fmla="*/ 0 h 1077219"/>
              <a:gd name="connsiteX2" fmla="*/ 3122778 w 3122778"/>
              <a:gd name="connsiteY2" fmla="*/ 76946 h 1077219"/>
              <a:gd name="connsiteX3" fmla="*/ 3122778 w 3122778"/>
              <a:gd name="connsiteY3" fmla="*/ 1000273 h 1077219"/>
              <a:gd name="connsiteX4" fmla="*/ 3045832 w 3122778"/>
              <a:gd name="connsiteY4" fmla="*/ 1077219 h 1077219"/>
              <a:gd name="connsiteX5" fmla="*/ 215414 w 3122778"/>
              <a:gd name="connsiteY5" fmla="*/ 1077219 h 1077219"/>
              <a:gd name="connsiteX6" fmla="*/ 138468 w 3122778"/>
              <a:gd name="connsiteY6" fmla="*/ 1000273 h 1077219"/>
              <a:gd name="connsiteX7" fmla="*/ 138468 w 3122778"/>
              <a:gd name="connsiteY7" fmla="*/ 692894 h 1077219"/>
              <a:gd name="connsiteX8" fmla="*/ 0 w 3122778"/>
              <a:gd name="connsiteY8" fmla="*/ 632377 h 1077219"/>
              <a:gd name="connsiteX9" fmla="*/ 138468 w 3122778"/>
              <a:gd name="connsiteY9" fmla="*/ 571860 h 1077219"/>
              <a:gd name="connsiteX10" fmla="*/ 138468 w 3122778"/>
              <a:gd name="connsiteY10" fmla="*/ 76946 h 1077219"/>
              <a:gd name="connsiteX11" fmla="*/ 215414 w 3122778"/>
              <a:gd name="connsiteY11" fmla="*/ 0 h 107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2778" h="1077219">
                <a:moveTo>
                  <a:pt x="215414" y="0"/>
                </a:moveTo>
                <a:lnTo>
                  <a:pt x="3045832" y="0"/>
                </a:lnTo>
                <a:cubicBezTo>
                  <a:pt x="3088328" y="0"/>
                  <a:pt x="3122778" y="34450"/>
                  <a:pt x="3122778" y="76946"/>
                </a:cubicBezTo>
                <a:lnTo>
                  <a:pt x="3122778" y="1000273"/>
                </a:lnTo>
                <a:cubicBezTo>
                  <a:pt x="3122778" y="1042769"/>
                  <a:pt x="3088328" y="1077219"/>
                  <a:pt x="3045832" y="1077219"/>
                </a:cubicBezTo>
                <a:lnTo>
                  <a:pt x="215414" y="1077219"/>
                </a:lnTo>
                <a:cubicBezTo>
                  <a:pt x="172918" y="1077219"/>
                  <a:pt x="138468" y="1042769"/>
                  <a:pt x="138468" y="1000273"/>
                </a:cubicBezTo>
                <a:lnTo>
                  <a:pt x="138468" y="692894"/>
                </a:lnTo>
                <a:lnTo>
                  <a:pt x="0" y="632377"/>
                </a:lnTo>
                <a:lnTo>
                  <a:pt x="138468" y="571860"/>
                </a:lnTo>
                <a:lnTo>
                  <a:pt x="138468" y="76946"/>
                </a:lnTo>
                <a:cubicBezTo>
                  <a:pt x="138468" y="34450"/>
                  <a:pt x="172918" y="0"/>
                  <a:pt x="215414" y="0"/>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lIns="0" rIns="90000" rtlCol="0" anchor="ctr">
            <a:noAutofit/>
          </a:bodyPr>
          <a:lstStyle/>
          <a:p>
            <a:pPr algn="ctr" defTabSz="896938"/>
            <a:r>
              <a:rPr lang="ja-JP" altLang="en-US" dirty="0">
                <a:solidFill>
                  <a:schemeClr val="tx1"/>
                </a:solidFill>
              </a:rPr>
              <a:t> 佐藤さんも次の診察の時に、使用してみてください。</a:t>
            </a:r>
          </a:p>
        </p:txBody>
      </p:sp>
      <p:sp>
        <p:nvSpPr>
          <p:cNvPr id="31" name="テキスト ボックス 30">
            <a:extLst>
              <a:ext uri="{FF2B5EF4-FFF2-40B4-BE49-F238E27FC236}">
                <a16:creationId xmlns:a16="http://schemas.microsoft.com/office/drawing/2014/main" id="{2CC23745-1CA5-D87D-3A08-24C870667576}"/>
              </a:ext>
            </a:extLst>
          </p:cNvPr>
          <p:cNvSpPr txBox="1"/>
          <p:nvPr/>
        </p:nvSpPr>
        <p:spPr>
          <a:xfrm>
            <a:off x="4490135" y="2895492"/>
            <a:ext cx="1338828" cy="369332"/>
          </a:xfrm>
          <a:prstGeom prst="rect">
            <a:avLst/>
          </a:prstGeom>
          <a:solidFill>
            <a:srgbClr val="FFFFFF">
              <a:alpha val="69804"/>
            </a:srgbClr>
          </a:solidFill>
        </p:spPr>
        <p:txBody>
          <a:bodyPr wrap="none" rtlCol="0">
            <a:spAutoFit/>
          </a:bodyPr>
          <a:lstStyle/>
          <a:p>
            <a:r>
              <a:rPr kumimoji="1" lang="ja-JP" altLang="en-US" dirty="0"/>
              <a:t>田中看護師</a:t>
            </a:r>
          </a:p>
        </p:txBody>
      </p:sp>
      <p:sp>
        <p:nvSpPr>
          <p:cNvPr id="32" name="テキスト ボックス 31">
            <a:extLst>
              <a:ext uri="{FF2B5EF4-FFF2-40B4-BE49-F238E27FC236}">
                <a16:creationId xmlns:a16="http://schemas.microsoft.com/office/drawing/2014/main" id="{71B3DE4C-AB95-3B79-C908-1E63C97D5579}"/>
              </a:ext>
            </a:extLst>
          </p:cNvPr>
          <p:cNvSpPr txBox="1"/>
          <p:nvPr/>
        </p:nvSpPr>
        <p:spPr>
          <a:xfrm>
            <a:off x="1081293" y="2895492"/>
            <a:ext cx="1107996" cy="369332"/>
          </a:xfrm>
          <a:prstGeom prst="rect">
            <a:avLst/>
          </a:prstGeom>
          <a:solidFill>
            <a:srgbClr val="FFFFFF">
              <a:alpha val="69804"/>
            </a:srgbClr>
          </a:solidFill>
        </p:spPr>
        <p:txBody>
          <a:bodyPr wrap="none" rtlCol="0">
            <a:spAutoFit/>
          </a:bodyPr>
          <a:lstStyle/>
          <a:p>
            <a:r>
              <a:rPr lang="ja-JP" altLang="en-US" dirty="0"/>
              <a:t>佐藤さん</a:t>
            </a:r>
            <a:endParaRPr kumimoji="1" lang="ja-JP" altLang="en-US" dirty="0"/>
          </a:p>
        </p:txBody>
      </p:sp>
    </p:spTree>
    <p:extLst>
      <p:ext uri="{BB962C8B-B14F-4D97-AF65-F5344CB8AC3E}">
        <p14:creationId xmlns:p14="http://schemas.microsoft.com/office/powerpoint/2010/main" val="4293758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211BF6-43AF-A275-69D9-D6C2CC17BF19}"/>
              </a:ext>
            </a:extLst>
          </p:cNvPr>
          <p:cNvPicPr>
            <a:picLocks noChangeAspect="1"/>
          </p:cNvPicPr>
          <p:nvPr/>
        </p:nvPicPr>
        <p:blipFill>
          <a:blip r:embed="rId2"/>
          <a:stretch>
            <a:fillRect/>
          </a:stretch>
        </p:blipFill>
        <p:spPr>
          <a:xfrm>
            <a:off x="740093" y="724287"/>
            <a:ext cx="10717121" cy="4201111"/>
          </a:xfrm>
          <a:prstGeom prst="rect">
            <a:avLst/>
          </a:prstGeom>
        </p:spPr>
      </p:pic>
    </p:spTree>
    <p:extLst>
      <p:ext uri="{BB962C8B-B14F-4D97-AF65-F5344CB8AC3E}">
        <p14:creationId xmlns:p14="http://schemas.microsoft.com/office/powerpoint/2010/main" val="3422375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1">
            <a:extLst>
              <a:ext uri="{FF2B5EF4-FFF2-40B4-BE49-F238E27FC236}">
                <a16:creationId xmlns:a16="http://schemas.microsoft.com/office/drawing/2014/main" id="{7062EFCF-F411-4C92-8FE6-EB2C999DD5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7756" y="348634"/>
            <a:ext cx="8756488" cy="616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四角形: 角を丸くする 8">
            <a:extLst>
              <a:ext uri="{FF2B5EF4-FFF2-40B4-BE49-F238E27FC236}">
                <a16:creationId xmlns:a16="http://schemas.microsoft.com/office/drawing/2014/main" id="{A2C40284-B79E-4EC6-88B4-57817F11EC9D}"/>
              </a:ext>
            </a:extLst>
          </p:cNvPr>
          <p:cNvSpPr/>
          <p:nvPr/>
        </p:nvSpPr>
        <p:spPr>
          <a:xfrm>
            <a:off x="4460562" y="3092663"/>
            <a:ext cx="2791968" cy="863518"/>
          </a:xfrm>
          <a:prstGeom prst="roundRect">
            <a:avLst>
              <a:gd name="adj" fmla="val 8930"/>
            </a:avLst>
          </a:prstGeom>
          <a:noFill/>
          <a:ln w="28575">
            <a:solidFill>
              <a:srgbClr val="C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15" name="四角形: 角を丸くする 8">
            <a:extLst>
              <a:ext uri="{FF2B5EF4-FFF2-40B4-BE49-F238E27FC236}">
                <a16:creationId xmlns:a16="http://schemas.microsoft.com/office/drawing/2014/main" id="{9A2D7291-7C49-4677-9350-A0D1E9C6EBEA}"/>
              </a:ext>
            </a:extLst>
          </p:cNvPr>
          <p:cNvSpPr/>
          <p:nvPr/>
        </p:nvSpPr>
        <p:spPr>
          <a:xfrm>
            <a:off x="7335558" y="2274677"/>
            <a:ext cx="2791968" cy="2356699"/>
          </a:xfrm>
          <a:prstGeom prst="roundRect">
            <a:avLst>
              <a:gd name="adj" fmla="val 8930"/>
            </a:avLst>
          </a:prstGeom>
          <a:noFill/>
          <a:ln w="28575">
            <a:solidFill>
              <a:srgbClr val="C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2502572214"/>
      </p:ext>
    </p:extLst>
  </p:cSld>
  <p:clrMapOvr>
    <a:masterClrMapping/>
  </p:clrMapOvr>
  <mc:AlternateContent xmlns:mc="http://schemas.openxmlformats.org/markup-compatibility/2006" xmlns:p14="http://schemas.microsoft.com/office/powerpoint/2010/main">
    <mc:Choice Requires="p14">
      <p:transition spd="slow" p14:dur="2000" advTm="29797"/>
    </mc:Choice>
    <mc:Fallback xmlns="">
      <p:transition spd="slow" advTm="2979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15C5C0CA-A7C7-46E6-A73F-31E0D5421745}"/>
              </a:ext>
            </a:extLst>
          </p:cNvPr>
          <p:cNvSpPr txBox="1">
            <a:spLocks/>
          </p:cNvSpPr>
          <p:nvPr/>
        </p:nvSpPr>
        <p:spPr>
          <a:xfrm>
            <a:off x="1865279" y="391067"/>
            <a:ext cx="8225778" cy="544205"/>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ja-JP" altLang="en-US" sz="2800" b="1"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がん医療における重要な話し合いの特徴</a:t>
            </a: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7" name="テキスト ボックス 6">
            <a:extLst>
              <a:ext uri="{FF2B5EF4-FFF2-40B4-BE49-F238E27FC236}">
                <a16:creationId xmlns:a16="http://schemas.microsoft.com/office/drawing/2014/main" id="{162FBC68-263D-FC8F-3B85-91C8170E5A11}"/>
              </a:ext>
            </a:extLst>
          </p:cNvPr>
          <p:cNvSpPr txBox="1"/>
          <p:nvPr/>
        </p:nvSpPr>
        <p:spPr>
          <a:xfrm>
            <a:off x="1626185" y="1027897"/>
            <a:ext cx="7879080" cy="5016758"/>
          </a:xfrm>
          <a:prstGeom prst="rect">
            <a:avLst/>
          </a:prstGeom>
          <a:noFill/>
        </p:spPr>
        <p:txBody>
          <a:bodyPr wrap="none" rtlCol="0">
            <a:spAutoFit/>
          </a:bodyPr>
          <a:lstStyle/>
          <a:p>
            <a:r>
              <a:rPr kumimoji="1" lang="ja-JP" altLang="en-US" sz="2000" dirty="0">
                <a:latin typeface="+mn-ea"/>
              </a:rPr>
              <a:t>・多くの場合、</a:t>
            </a:r>
            <a:r>
              <a:rPr kumimoji="1" lang="ja-JP" altLang="en-US" sz="2000" b="1" dirty="0">
                <a:latin typeface="+mn-ea"/>
              </a:rPr>
              <a:t>悪い知らせ</a:t>
            </a:r>
            <a:r>
              <a:rPr kumimoji="1" lang="ja-JP" altLang="en-US" sz="2000" dirty="0">
                <a:latin typeface="+mn-ea"/>
              </a:rPr>
              <a:t>を伴う</a:t>
            </a:r>
            <a:endParaRPr kumimoji="1" lang="en-US" altLang="ja-JP" sz="2000" dirty="0">
              <a:latin typeface="+mn-ea"/>
            </a:endParaRPr>
          </a:p>
          <a:p>
            <a:endParaRPr kumimoji="1" lang="en-US" altLang="ja-JP" sz="2000" dirty="0">
              <a:latin typeface="+mn-ea"/>
            </a:endParaRPr>
          </a:p>
          <a:p>
            <a:r>
              <a:rPr lang="ja-JP" altLang="en-US" sz="2000" dirty="0">
                <a:latin typeface="+mn-ea"/>
              </a:rPr>
              <a:t>・患者は心理的衝撃を受け、時に</a:t>
            </a:r>
            <a:r>
              <a:rPr lang="ja-JP" altLang="en-US" sz="2000" b="1" dirty="0">
                <a:latin typeface="+mn-ea"/>
              </a:rPr>
              <a:t>自殺</a:t>
            </a:r>
            <a:r>
              <a:rPr lang="ja-JP" altLang="en-US" sz="2000" dirty="0">
                <a:latin typeface="+mn-ea"/>
              </a:rPr>
              <a:t>につながることもある</a:t>
            </a:r>
            <a:endParaRPr lang="en-US" altLang="ja-JP" sz="2000" dirty="0">
              <a:latin typeface="+mn-ea"/>
            </a:endParaRPr>
          </a:p>
          <a:p>
            <a:endParaRPr lang="en-US" altLang="ja-JP" sz="2000" dirty="0">
              <a:latin typeface="+mn-ea"/>
            </a:endParaRPr>
          </a:p>
          <a:p>
            <a:r>
              <a:rPr lang="ja-JP" altLang="en-US" sz="2000" dirty="0">
                <a:latin typeface="+mn-ea"/>
              </a:rPr>
              <a:t>・患者は心理的負担のなかで</a:t>
            </a:r>
            <a:r>
              <a:rPr lang="ja-JP" altLang="en-US" sz="2000" b="1" dirty="0">
                <a:latin typeface="+mn-ea"/>
              </a:rPr>
              <a:t>意思決定</a:t>
            </a:r>
            <a:r>
              <a:rPr lang="ja-JP" altLang="en-US" sz="2000" dirty="0">
                <a:latin typeface="+mn-ea"/>
              </a:rPr>
              <a:t>を行う</a:t>
            </a:r>
            <a:endParaRPr lang="en-US" altLang="ja-JP" sz="2000" dirty="0">
              <a:latin typeface="+mn-ea"/>
            </a:endParaRPr>
          </a:p>
          <a:p>
            <a:endParaRPr lang="en-US" altLang="ja-JP" sz="2000" dirty="0">
              <a:latin typeface="+mn-ea"/>
            </a:endParaRPr>
          </a:p>
          <a:p>
            <a:r>
              <a:rPr kumimoji="1" lang="ja-JP" altLang="en-US" sz="2000" dirty="0">
                <a:latin typeface="+mn-ea"/>
              </a:rPr>
              <a:t>・不確かな将来予測に基づく</a:t>
            </a:r>
            <a:r>
              <a:rPr kumimoji="1" lang="ja-JP" altLang="en-US" sz="2000" b="1" dirty="0">
                <a:latin typeface="+mn-ea"/>
              </a:rPr>
              <a:t>選択</a:t>
            </a:r>
            <a:r>
              <a:rPr kumimoji="1" lang="ja-JP" altLang="en-US" sz="2000" dirty="0">
                <a:latin typeface="+mn-ea"/>
              </a:rPr>
              <a:t>が必要である</a:t>
            </a:r>
            <a:endParaRPr kumimoji="1" lang="en-US" altLang="ja-JP" sz="2000" dirty="0">
              <a:latin typeface="+mn-ea"/>
            </a:endParaRPr>
          </a:p>
          <a:p>
            <a:endParaRPr kumimoji="1" lang="en-US" altLang="ja-JP" sz="2000" dirty="0">
              <a:latin typeface="+mn-ea"/>
            </a:endParaRPr>
          </a:p>
          <a:p>
            <a:r>
              <a:rPr lang="ja-JP" altLang="en-US" sz="2000" dirty="0">
                <a:latin typeface="+mn-ea"/>
              </a:rPr>
              <a:t>・患者は複雑な医療情報、統計情報を</a:t>
            </a:r>
            <a:r>
              <a:rPr lang="ja-JP" altLang="en-US" sz="2000" b="1" dirty="0">
                <a:latin typeface="+mn-ea"/>
              </a:rPr>
              <a:t>理解</a:t>
            </a:r>
            <a:r>
              <a:rPr lang="ja-JP" altLang="en-US" sz="2000" dirty="0">
                <a:latin typeface="+mn-ea"/>
              </a:rPr>
              <a:t>する必要がある</a:t>
            </a:r>
            <a:endParaRPr lang="en-US" altLang="ja-JP" sz="2000" dirty="0">
              <a:latin typeface="+mn-ea"/>
            </a:endParaRPr>
          </a:p>
          <a:p>
            <a:endParaRPr lang="en-US" altLang="ja-JP" sz="2000" dirty="0">
              <a:latin typeface="+mn-ea"/>
            </a:endParaRPr>
          </a:p>
          <a:p>
            <a:r>
              <a:rPr lang="ja-JP" altLang="en-US" sz="2000" dirty="0">
                <a:latin typeface="+mn-ea"/>
              </a:rPr>
              <a:t>・</a:t>
            </a:r>
            <a:r>
              <a:rPr lang="ja-JP" altLang="en-US" sz="2000" b="1" dirty="0">
                <a:latin typeface="+mn-ea"/>
              </a:rPr>
              <a:t>経済的負担</a:t>
            </a:r>
            <a:r>
              <a:rPr lang="ja-JP" altLang="en-US" sz="2000" dirty="0">
                <a:latin typeface="+mn-ea"/>
              </a:rPr>
              <a:t>となる治療や生命リスクを伴う</a:t>
            </a:r>
            <a:r>
              <a:rPr lang="ja-JP" altLang="en-US" sz="2000" b="1" dirty="0">
                <a:latin typeface="+mn-ea"/>
              </a:rPr>
              <a:t>副作用</a:t>
            </a:r>
            <a:r>
              <a:rPr lang="ja-JP" altLang="en-US" sz="2000" dirty="0">
                <a:latin typeface="+mn-ea"/>
              </a:rPr>
              <a:t>が少なくなく、</a:t>
            </a:r>
            <a:endParaRPr lang="en-US" altLang="ja-JP" sz="2000" dirty="0">
              <a:latin typeface="+mn-ea"/>
            </a:endParaRPr>
          </a:p>
          <a:p>
            <a:r>
              <a:rPr lang="en-US" altLang="ja-JP" sz="2000" dirty="0">
                <a:latin typeface="+mn-ea"/>
              </a:rPr>
              <a:t>   </a:t>
            </a:r>
            <a:r>
              <a:rPr lang="ja-JP" altLang="en-US" sz="2000" b="1" dirty="0">
                <a:latin typeface="+mn-ea"/>
              </a:rPr>
              <a:t>将来の生活</a:t>
            </a:r>
            <a:r>
              <a:rPr lang="ja-JP" altLang="en-US" sz="2000" dirty="0">
                <a:latin typeface="+mn-ea"/>
              </a:rPr>
              <a:t>への影響を想定して</a:t>
            </a:r>
            <a:r>
              <a:rPr lang="ja-JP" altLang="en-US" sz="2000" b="1" dirty="0">
                <a:latin typeface="+mn-ea"/>
              </a:rPr>
              <a:t>治療選択</a:t>
            </a:r>
            <a:r>
              <a:rPr lang="ja-JP" altLang="en-US" sz="2000" dirty="0">
                <a:latin typeface="+mn-ea"/>
              </a:rPr>
              <a:t>を行う</a:t>
            </a:r>
            <a:endParaRPr lang="en-US" altLang="ja-JP" sz="2000" dirty="0">
              <a:latin typeface="+mn-ea"/>
            </a:endParaRPr>
          </a:p>
          <a:p>
            <a:endParaRPr lang="en-US" altLang="ja-JP" sz="2000" dirty="0">
              <a:latin typeface="+mn-ea"/>
            </a:endParaRPr>
          </a:p>
          <a:p>
            <a:r>
              <a:rPr kumimoji="1" lang="ja-JP" altLang="en-US" sz="2000" dirty="0">
                <a:latin typeface="+mn-ea"/>
              </a:rPr>
              <a:t>・医師だけでなく、</a:t>
            </a:r>
            <a:r>
              <a:rPr kumimoji="1" lang="ja-JP" altLang="en-US" sz="2000" b="1" dirty="0">
                <a:latin typeface="+mn-ea"/>
              </a:rPr>
              <a:t>複数の職種</a:t>
            </a:r>
            <a:r>
              <a:rPr kumimoji="1" lang="ja-JP" altLang="en-US" sz="2000" dirty="0">
                <a:latin typeface="+mn-ea"/>
              </a:rPr>
              <a:t>が意思決定支援に関わることがある</a:t>
            </a:r>
            <a:endParaRPr kumimoji="1" lang="en-US" altLang="ja-JP" sz="2000" dirty="0">
              <a:latin typeface="+mn-ea"/>
            </a:endParaRPr>
          </a:p>
          <a:p>
            <a:endParaRPr kumimoji="1" lang="en-US" altLang="ja-JP" sz="2000" dirty="0">
              <a:latin typeface="+mn-ea"/>
            </a:endParaRPr>
          </a:p>
          <a:p>
            <a:r>
              <a:rPr lang="ja-JP" altLang="en-US" sz="2000" dirty="0">
                <a:latin typeface="+mn-ea"/>
              </a:rPr>
              <a:t>・医療者も、悪い知らせを伴う話し合いを</a:t>
            </a:r>
            <a:r>
              <a:rPr lang="ja-JP" altLang="en-US" sz="2000" b="1" dirty="0">
                <a:latin typeface="+mn-ea"/>
              </a:rPr>
              <a:t>負担</a:t>
            </a:r>
            <a:r>
              <a:rPr lang="ja-JP" altLang="en-US" sz="2000" dirty="0">
                <a:latin typeface="+mn-ea"/>
              </a:rPr>
              <a:t>と感じる</a:t>
            </a:r>
            <a:endParaRPr kumimoji="1" lang="ja-JP" altLang="en-US" sz="2000" dirty="0">
              <a:latin typeface="+mn-ea"/>
            </a:endParaRPr>
          </a:p>
        </p:txBody>
      </p:sp>
      <p:sp>
        <p:nvSpPr>
          <p:cNvPr id="8" name="正方形/長方形 7">
            <a:extLst>
              <a:ext uri="{FF2B5EF4-FFF2-40B4-BE49-F238E27FC236}">
                <a16:creationId xmlns:a16="http://schemas.microsoft.com/office/drawing/2014/main" id="{5652BD42-4B3E-5D1F-3127-F591648D5EE3}"/>
              </a:ext>
            </a:extLst>
          </p:cNvPr>
          <p:cNvSpPr/>
          <p:nvPr/>
        </p:nvSpPr>
        <p:spPr>
          <a:xfrm>
            <a:off x="8258178" y="6079348"/>
            <a:ext cx="3324225" cy="276999"/>
          </a:xfrm>
          <a:prstGeom prst="rect">
            <a:avLst/>
          </a:prstGeom>
        </p:spPr>
        <p:txBody>
          <a:bodyPr wrap="square">
            <a:spAutoFit/>
          </a:bodyPr>
          <a:lstStyle/>
          <a:p>
            <a:r>
              <a:rPr lang="en-US" altLang="ja-JP" sz="1200" i="1" dirty="0">
                <a:latin typeface="Times New Roman" panose="02020603050405020304" pitchFamily="18" charset="0"/>
                <a:cs typeface="Times New Roman" panose="02020603050405020304" pitchFamily="18" charset="0"/>
              </a:rPr>
              <a:t>Epstein</a:t>
            </a:r>
            <a:r>
              <a:rPr lang="ja-JP" altLang="en-US" sz="1200" i="1" dirty="0">
                <a:latin typeface="Times New Roman" panose="02020603050405020304" pitchFamily="18" charset="0"/>
                <a:cs typeface="Times New Roman" panose="02020603050405020304" pitchFamily="18" charset="0"/>
              </a:rPr>
              <a:t> </a:t>
            </a:r>
            <a:r>
              <a:rPr lang="en-US" altLang="ja-JP" sz="1200" i="1" dirty="0">
                <a:latin typeface="Times New Roman" panose="02020603050405020304" pitchFamily="18" charset="0"/>
                <a:cs typeface="Times New Roman" panose="02020603050405020304" pitchFamily="18" charset="0"/>
              </a:rPr>
              <a:t> &amp; Street.</a:t>
            </a:r>
            <a:r>
              <a:rPr lang="ja-JP" altLang="en-US" sz="1200" i="1" dirty="0">
                <a:latin typeface="Times New Roman" panose="02020603050405020304" pitchFamily="18" charset="0"/>
                <a:cs typeface="Times New Roman" panose="02020603050405020304" pitchFamily="18" charset="0"/>
              </a:rPr>
              <a:t> </a:t>
            </a:r>
            <a:r>
              <a:rPr lang="en-US" altLang="ja-JP" sz="1200" i="1" dirty="0">
                <a:latin typeface="Times New Roman" panose="02020603050405020304" pitchFamily="18" charset="0"/>
                <a:cs typeface="Times New Roman" panose="02020603050405020304" pitchFamily="18" charset="0"/>
              </a:rPr>
              <a:t>National Cancer Institute, 2007</a:t>
            </a:r>
            <a:endParaRPr lang="ja-JP" altLang="en-US" sz="1200" i="1" dirty="0">
              <a:latin typeface="Times New Roman" panose="02020603050405020304" pitchFamily="18" charset="0"/>
              <a:cs typeface="Times New Roman" panose="02020603050405020304" pitchFamily="18" charset="0"/>
            </a:endParaRPr>
          </a:p>
        </p:txBody>
      </p:sp>
      <p:pic>
        <p:nvPicPr>
          <p:cNvPr id="9" name="図 8">
            <a:extLst>
              <a:ext uri="{FF2B5EF4-FFF2-40B4-BE49-F238E27FC236}">
                <a16:creationId xmlns:a16="http://schemas.microsoft.com/office/drawing/2014/main" id="{CF6940DA-878C-64E6-799C-1E82AF983EAD}"/>
              </a:ext>
            </a:extLst>
          </p:cNvPr>
          <p:cNvPicPr>
            <a:picLocks noChangeAspect="1"/>
          </p:cNvPicPr>
          <p:nvPr/>
        </p:nvPicPr>
        <p:blipFill>
          <a:blip r:embed="rId3"/>
          <a:stretch>
            <a:fillRect/>
          </a:stretch>
        </p:blipFill>
        <p:spPr>
          <a:xfrm>
            <a:off x="9223980" y="907638"/>
            <a:ext cx="2205481" cy="2865844"/>
          </a:xfrm>
          <a:prstGeom prst="rect">
            <a:avLst/>
          </a:prstGeom>
          <a:ln>
            <a:solidFill>
              <a:schemeClr val="bg2">
                <a:lumMod val="75000"/>
              </a:schemeClr>
            </a:solidFill>
          </a:ln>
        </p:spPr>
      </p:pic>
      <p:sp>
        <p:nvSpPr>
          <p:cNvPr id="10" name="正方形/長方形 9">
            <a:extLst>
              <a:ext uri="{FF2B5EF4-FFF2-40B4-BE49-F238E27FC236}">
                <a16:creationId xmlns:a16="http://schemas.microsoft.com/office/drawing/2014/main" id="{1D136A97-8EF7-414F-9B83-8F16BA2EAC84}"/>
              </a:ext>
            </a:extLst>
          </p:cNvPr>
          <p:cNvSpPr/>
          <p:nvPr/>
        </p:nvSpPr>
        <p:spPr>
          <a:xfrm>
            <a:off x="6087124" y="6329551"/>
            <a:ext cx="5536844" cy="276999"/>
          </a:xfrm>
          <a:prstGeom prst="rect">
            <a:avLst/>
          </a:prstGeom>
        </p:spPr>
        <p:txBody>
          <a:bodyPr wrap="square">
            <a:spAutoFit/>
          </a:bodyPr>
          <a:lstStyle/>
          <a:p>
            <a:pPr defTabSz="457200"/>
            <a:r>
              <a:rPr kumimoji="0" lang="ja-JP" altLang="ja-JP" sz="1200" kern="100" dirty="0">
                <a:solidFill>
                  <a:prstClr val="black"/>
                </a:solidFill>
                <a:latin typeface="+mn-ea"/>
                <a:cs typeface="Times New Roman" panose="02020603050405020304" pitchFamily="18" charset="0"/>
              </a:rPr>
              <a:t>がん患者における患者－医療者間のコミュニケーションガイドライン</a:t>
            </a:r>
            <a:r>
              <a:rPr kumimoji="0" lang="en-US" altLang="ja-JP" sz="1200" kern="100" dirty="0">
                <a:solidFill>
                  <a:prstClr val="black"/>
                </a:solidFill>
                <a:latin typeface="+mn-ea"/>
                <a:cs typeface="Times New Roman" panose="02020603050405020304" pitchFamily="18" charset="0"/>
              </a:rPr>
              <a:t>2022</a:t>
            </a:r>
            <a:r>
              <a:rPr kumimoji="0" lang="ja-JP" altLang="en-US" sz="1200" kern="100" dirty="0">
                <a:solidFill>
                  <a:prstClr val="black"/>
                </a:solidFill>
                <a:latin typeface="+mn-ea"/>
                <a:cs typeface="Times New Roman" panose="02020603050405020304" pitchFamily="18" charset="0"/>
              </a:rPr>
              <a:t>版</a:t>
            </a:r>
            <a:endParaRPr kumimoji="0" lang="ja-JP" altLang="en-US" sz="1200" dirty="0">
              <a:solidFill>
                <a:prstClr val="black"/>
              </a:solidFill>
              <a:latin typeface="+mn-ea"/>
            </a:endParaRPr>
          </a:p>
        </p:txBody>
      </p:sp>
    </p:spTree>
    <p:extLst>
      <p:ext uri="{BB962C8B-B14F-4D97-AF65-F5344CB8AC3E}">
        <p14:creationId xmlns:p14="http://schemas.microsoft.com/office/powerpoint/2010/main" val="3619744168"/>
      </p:ext>
    </p:extLst>
  </p:cSld>
  <p:clrMapOvr>
    <a:masterClrMapping/>
  </p:clrMapOvr>
  <mc:AlternateContent xmlns:mc="http://schemas.openxmlformats.org/markup-compatibility/2006" xmlns:p14="http://schemas.microsoft.com/office/powerpoint/2010/main">
    <mc:Choice Requires="p14">
      <p:transition spd="slow" p14:dur="2000" advTm="24216"/>
    </mc:Choice>
    <mc:Fallback xmlns="">
      <p:transition spd="slow" advTm="2421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15C5C0CA-A7C7-46E6-A73F-31E0D5421745}"/>
              </a:ext>
            </a:extLst>
          </p:cNvPr>
          <p:cNvSpPr txBox="1">
            <a:spLocks/>
          </p:cNvSpPr>
          <p:nvPr/>
        </p:nvSpPr>
        <p:spPr>
          <a:xfrm>
            <a:off x="1983111" y="400639"/>
            <a:ext cx="8225778" cy="544205"/>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悪い知らせに対する心理反応</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grpSp>
        <p:nvGrpSpPr>
          <p:cNvPr id="6" name="Group 35">
            <a:extLst>
              <a:ext uri="{FF2B5EF4-FFF2-40B4-BE49-F238E27FC236}">
                <a16:creationId xmlns:a16="http://schemas.microsoft.com/office/drawing/2014/main" id="{87D52A1F-14B2-451C-9C3B-035A39E4634D}"/>
              </a:ext>
            </a:extLst>
          </p:cNvPr>
          <p:cNvGrpSpPr>
            <a:grpSpLocks/>
          </p:cNvGrpSpPr>
          <p:nvPr/>
        </p:nvGrpSpPr>
        <p:grpSpPr bwMode="auto">
          <a:xfrm>
            <a:off x="5132614" y="989525"/>
            <a:ext cx="6422571" cy="4764948"/>
            <a:chOff x="306" y="895"/>
            <a:chExt cx="3906" cy="3005"/>
          </a:xfrm>
        </p:grpSpPr>
        <p:sp>
          <p:nvSpPr>
            <p:cNvPr id="7" name="Rectangle 12">
              <a:extLst>
                <a:ext uri="{FF2B5EF4-FFF2-40B4-BE49-F238E27FC236}">
                  <a16:creationId xmlns:a16="http://schemas.microsoft.com/office/drawing/2014/main" id="{DABFC0FA-D8C9-4381-B33E-553FEB0119CC}"/>
                </a:ext>
              </a:extLst>
            </p:cNvPr>
            <p:cNvSpPr>
              <a:spLocks noChangeArrowheads="1"/>
            </p:cNvSpPr>
            <p:nvPr/>
          </p:nvSpPr>
          <p:spPr bwMode="auto">
            <a:xfrm>
              <a:off x="657" y="1327"/>
              <a:ext cx="2841" cy="812"/>
            </a:xfrm>
            <a:prstGeom prst="rect">
              <a:avLst/>
            </a:prstGeom>
            <a:solidFill>
              <a:schemeClr val="bg1">
                <a:lumMod val="85000"/>
              </a:schemeClr>
            </a:solidFill>
            <a:ln w="12700">
              <a:noFill/>
              <a:miter lim="800000"/>
              <a:headEnd/>
              <a:tailEnd/>
            </a:ln>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just">
                <a:lnSpc>
                  <a:spcPct val="110000"/>
                </a:lnSpc>
                <a:spcBef>
                  <a:spcPct val="40000"/>
                </a:spcBef>
                <a:spcAft>
                  <a:spcPct val="5000"/>
                </a:spcAft>
                <a:buClr>
                  <a:srgbClr val="ED7D31"/>
                </a:buClr>
                <a:buSzPct val="75000"/>
                <a:buFontTx/>
                <a:buChar char="•"/>
              </a:pPr>
              <a:endParaRPr lang="ja-JP" altLang="en-US" dirty="0">
                <a:solidFill>
                  <a:srgbClr val="000000"/>
                </a:solidFill>
                <a:latin typeface="HG丸ｺﾞｼｯｸM-PRO" panose="020F0600000000000000" pitchFamily="50" charset="-128"/>
                <a:ea typeface="HG丸ｺﾞｼｯｸM-PRO" panose="020F0600000000000000" pitchFamily="50" charset="-128"/>
              </a:endParaRPr>
            </a:p>
          </p:txBody>
        </p:sp>
        <p:sp>
          <p:nvSpPr>
            <p:cNvPr id="8" name="Line 3">
              <a:extLst>
                <a:ext uri="{FF2B5EF4-FFF2-40B4-BE49-F238E27FC236}">
                  <a16:creationId xmlns:a16="http://schemas.microsoft.com/office/drawing/2014/main" id="{16A68132-547F-42C1-809F-D2B03ED2F6FA}"/>
                </a:ext>
              </a:extLst>
            </p:cNvPr>
            <p:cNvSpPr>
              <a:spLocks noChangeShapeType="1"/>
            </p:cNvSpPr>
            <p:nvPr/>
          </p:nvSpPr>
          <p:spPr bwMode="auto">
            <a:xfrm>
              <a:off x="657" y="1233"/>
              <a:ext cx="0" cy="2362"/>
            </a:xfrm>
            <a:prstGeom prst="line">
              <a:avLst/>
            </a:prstGeom>
            <a:noFill/>
            <a:ln w="19050" cap="rnd">
              <a:solidFill>
                <a:schemeClr val="tx1"/>
              </a:solidFill>
              <a:round/>
              <a:headEnd type="triangle" w="lg" len="lg"/>
              <a:tailEnd w="lg" len="lg"/>
            </a:ln>
            <a:extLst>
              <a:ext uri="{909E8E84-426E-40DD-AFC4-6F175D3DCCD1}">
                <a14:hiddenFill xmlns:a14="http://schemas.microsoft.com/office/drawing/2010/main">
                  <a:no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9" name="Line 5">
              <a:extLst>
                <a:ext uri="{FF2B5EF4-FFF2-40B4-BE49-F238E27FC236}">
                  <a16:creationId xmlns:a16="http://schemas.microsoft.com/office/drawing/2014/main" id="{350DA96F-899B-4DB6-BE0E-53189805BB04}"/>
                </a:ext>
              </a:extLst>
            </p:cNvPr>
            <p:cNvSpPr>
              <a:spLocks noChangeShapeType="1"/>
            </p:cNvSpPr>
            <p:nvPr/>
          </p:nvSpPr>
          <p:spPr bwMode="auto">
            <a:xfrm flipV="1">
              <a:off x="657" y="3577"/>
              <a:ext cx="2813" cy="18"/>
            </a:xfrm>
            <a:prstGeom prst="line">
              <a:avLst/>
            </a:prstGeom>
            <a:noFill/>
            <a:ln w="19050" cap="rnd">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10" name="Line 7">
              <a:extLst>
                <a:ext uri="{FF2B5EF4-FFF2-40B4-BE49-F238E27FC236}">
                  <a16:creationId xmlns:a16="http://schemas.microsoft.com/office/drawing/2014/main" id="{172F2728-F034-4801-AE67-D695557C28B3}"/>
                </a:ext>
              </a:extLst>
            </p:cNvPr>
            <p:cNvSpPr>
              <a:spLocks noChangeShapeType="1"/>
            </p:cNvSpPr>
            <p:nvPr/>
          </p:nvSpPr>
          <p:spPr bwMode="auto">
            <a:xfrm>
              <a:off x="1683" y="3447"/>
              <a:ext cx="2" cy="60"/>
            </a:xfrm>
            <a:prstGeom prst="line">
              <a:avLst/>
            </a:prstGeom>
            <a:noFill/>
            <a:ln w="55563">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11" name="Rectangle 8">
              <a:extLst>
                <a:ext uri="{FF2B5EF4-FFF2-40B4-BE49-F238E27FC236}">
                  <a16:creationId xmlns:a16="http://schemas.microsoft.com/office/drawing/2014/main" id="{0A45B7F7-6CDF-4160-A2AA-420388D94D57}"/>
                </a:ext>
              </a:extLst>
            </p:cNvPr>
            <p:cNvSpPr>
              <a:spLocks noChangeArrowheads="1"/>
            </p:cNvSpPr>
            <p:nvPr/>
          </p:nvSpPr>
          <p:spPr bwMode="auto">
            <a:xfrm>
              <a:off x="1656" y="3643"/>
              <a:ext cx="129"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en-US" altLang="ja-JP" sz="1600" dirty="0">
                  <a:solidFill>
                    <a:srgbClr val="000000"/>
                  </a:solidFill>
                  <a:latin typeface="HG丸ｺﾞｼｯｸM-PRO" panose="020F0600000000000000" pitchFamily="50" charset="-128"/>
                  <a:ea typeface="HG丸ｺﾞｼｯｸM-PRO" panose="020F0600000000000000" pitchFamily="50" charset="-128"/>
                </a:rPr>
                <a:t>0</a:t>
              </a:r>
            </a:p>
          </p:txBody>
        </p:sp>
        <p:sp>
          <p:nvSpPr>
            <p:cNvPr id="12" name="Rectangle 9">
              <a:extLst>
                <a:ext uri="{FF2B5EF4-FFF2-40B4-BE49-F238E27FC236}">
                  <a16:creationId xmlns:a16="http://schemas.microsoft.com/office/drawing/2014/main" id="{76FBBBA0-CD8E-4271-B8E4-7250191C442B}"/>
                </a:ext>
              </a:extLst>
            </p:cNvPr>
            <p:cNvSpPr>
              <a:spLocks noChangeArrowheads="1"/>
            </p:cNvSpPr>
            <p:nvPr/>
          </p:nvSpPr>
          <p:spPr bwMode="auto">
            <a:xfrm>
              <a:off x="2210" y="3643"/>
              <a:ext cx="397"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en-US" altLang="ja-JP" sz="1600" dirty="0">
                  <a:solidFill>
                    <a:srgbClr val="000000"/>
                  </a:solidFill>
                  <a:latin typeface="HG丸ｺﾞｼｯｸM-PRO" panose="020F0600000000000000" pitchFamily="50" charset="-128"/>
                  <a:ea typeface="HG丸ｺﾞｼｯｸM-PRO" panose="020F0600000000000000" pitchFamily="50" charset="-128"/>
                </a:rPr>
                <a:t>2</a:t>
              </a:r>
              <a:r>
                <a:rPr lang="ja-JP" altLang="en-US" sz="1600" dirty="0">
                  <a:solidFill>
                    <a:srgbClr val="000000"/>
                  </a:solidFill>
                  <a:latin typeface="HG丸ｺﾞｼｯｸM-PRO" panose="020F0600000000000000" pitchFamily="50" charset="-128"/>
                  <a:ea typeface="HG丸ｺﾞｼｯｸM-PRO" panose="020F0600000000000000" pitchFamily="50" charset="-128"/>
                </a:rPr>
                <a:t>週</a:t>
              </a:r>
            </a:p>
          </p:txBody>
        </p:sp>
        <p:sp>
          <p:nvSpPr>
            <p:cNvPr id="13" name="Rectangle 10">
              <a:extLst>
                <a:ext uri="{FF2B5EF4-FFF2-40B4-BE49-F238E27FC236}">
                  <a16:creationId xmlns:a16="http://schemas.microsoft.com/office/drawing/2014/main" id="{DF7E2D42-C887-49F9-9EB1-FFF39E79872C}"/>
                </a:ext>
              </a:extLst>
            </p:cNvPr>
            <p:cNvSpPr>
              <a:spLocks noChangeArrowheads="1"/>
            </p:cNvSpPr>
            <p:nvPr/>
          </p:nvSpPr>
          <p:spPr bwMode="auto">
            <a:xfrm>
              <a:off x="2812" y="3643"/>
              <a:ext cx="475"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en-US" altLang="ja-JP" sz="1600" dirty="0">
                  <a:solidFill>
                    <a:srgbClr val="000000"/>
                  </a:solidFill>
                  <a:latin typeface="HG丸ｺﾞｼｯｸM-PRO" panose="020F0600000000000000" pitchFamily="50" charset="-128"/>
                  <a:ea typeface="HG丸ｺﾞｼｯｸM-PRO" panose="020F0600000000000000" pitchFamily="50" charset="-128"/>
                </a:rPr>
                <a:t>3</a:t>
              </a:r>
              <a:r>
                <a:rPr lang="ja-JP" altLang="en-US" sz="1600" dirty="0">
                  <a:solidFill>
                    <a:srgbClr val="000000"/>
                  </a:solidFill>
                  <a:latin typeface="HG丸ｺﾞｼｯｸM-PRO" panose="020F0600000000000000" pitchFamily="50" charset="-128"/>
                  <a:ea typeface="HG丸ｺﾞｼｯｸM-PRO" panose="020F0600000000000000" pitchFamily="50" charset="-128"/>
                </a:rPr>
                <a:t>か月</a:t>
              </a:r>
            </a:p>
          </p:txBody>
        </p:sp>
        <p:sp>
          <p:nvSpPr>
            <p:cNvPr id="14" name="Rectangle 11">
              <a:extLst>
                <a:ext uri="{FF2B5EF4-FFF2-40B4-BE49-F238E27FC236}">
                  <a16:creationId xmlns:a16="http://schemas.microsoft.com/office/drawing/2014/main" id="{F7162C56-41E5-4A9E-999E-E5416187B27E}"/>
                </a:ext>
              </a:extLst>
            </p:cNvPr>
            <p:cNvSpPr>
              <a:spLocks noChangeArrowheads="1"/>
            </p:cNvSpPr>
            <p:nvPr/>
          </p:nvSpPr>
          <p:spPr bwMode="auto">
            <a:xfrm>
              <a:off x="306" y="1327"/>
              <a:ext cx="260" cy="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sz="2000" dirty="0">
                  <a:solidFill>
                    <a:srgbClr val="000000"/>
                  </a:solidFill>
                  <a:latin typeface="HG丸ｺﾞｼｯｸM-PRO" panose="020F0600000000000000" pitchFamily="50" charset="-128"/>
                  <a:ea typeface="HG丸ｺﾞｼｯｸM-PRO" panose="020F0600000000000000" pitchFamily="50" charset="-128"/>
                </a:rPr>
                <a:t>日常生活への適応</a:t>
              </a:r>
            </a:p>
          </p:txBody>
        </p:sp>
        <p:sp>
          <p:nvSpPr>
            <p:cNvPr id="15" name="Rectangle 13">
              <a:extLst>
                <a:ext uri="{FF2B5EF4-FFF2-40B4-BE49-F238E27FC236}">
                  <a16:creationId xmlns:a16="http://schemas.microsoft.com/office/drawing/2014/main" id="{6063B54D-DC9A-414C-8EB1-A314433D312C}"/>
                </a:ext>
              </a:extLst>
            </p:cNvPr>
            <p:cNvSpPr>
              <a:spLocks noChangeArrowheads="1"/>
            </p:cNvSpPr>
            <p:nvPr/>
          </p:nvSpPr>
          <p:spPr bwMode="auto">
            <a:xfrm>
              <a:off x="3545" y="1299"/>
              <a:ext cx="166"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lnSpc>
                  <a:spcPct val="80000"/>
                </a:lnSpc>
              </a:pPr>
              <a:r>
                <a:rPr lang="ja-JP" altLang="en-US" sz="1600" dirty="0">
                  <a:solidFill>
                    <a:srgbClr val="000000"/>
                  </a:solidFill>
                  <a:latin typeface="HG丸ｺﾞｼｯｸM-PRO" panose="020F0600000000000000" pitchFamily="50" charset="-128"/>
                  <a:ea typeface="HG丸ｺﾞｼｯｸM-PRO" panose="020F0600000000000000" pitchFamily="50" charset="-128"/>
                </a:rPr>
                <a:t>支障なし</a:t>
              </a:r>
            </a:p>
          </p:txBody>
        </p:sp>
        <p:sp>
          <p:nvSpPr>
            <p:cNvPr id="16" name="Rectangle 15">
              <a:extLst>
                <a:ext uri="{FF2B5EF4-FFF2-40B4-BE49-F238E27FC236}">
                  <a16:creationId xmlns:a16="http://schemas.microsoft.com/office/drawing/2014/main" id="{38F5E04D-3E41-413E-80A1-7211070CF72A}"/>
                </a:ext>
              </a:extLst>
            </p:cNvPr>
            <p:cNvSpPr>
              <a:spLocks noChangeArrowheads="1"/>
            </p:cNvSpPr>
            <p:nvPr/>
          </p:nvSpPr>
          <p:spPr bwMode="auto">
            <a:xfrm>
              <a:off x="3454" y="3595"/>
              <a:ext cx="503"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sz="1600" dirty="0">
                  <a:solidFill>
                    <a:srgbClr val="000000"/>
                  </a:solidFill>
                  <a:latin typeface="HG丸ｺﾞｼｯｸM-PRO" panose="020F0600000000000000" pitchFamily="50" charset="-128"/>
                  <a:ea typeface="HG丸ｺﾞｼｯｸM-PRO" panose="020F0600000000000000" pitchFamily="50" charset="-128"/>
                </a:rPr>
                <a:t>時間</a:t>
              </a:r>
            </a:p>
          </p:txBody>
        </p:sp>
        <p:sp>
          <p:nvSpPr>
            <p:cNvPr id="17" name="Line 16">
              <a:extLst>
                <a:ext uri="{FF2B5EF4-FFF2-40B4-BE49-F238E27FC236}">
                  <a16:creationId xmlns:a16="http://schemas.microsoft.com/office/drawing/2014/main" id="{65F81516-798A-48E7-AFF2-608EDADF15E8}"/>
                </a:ext>
              </a:extLst>
            </p:cNvPr>
            <p:cNvSpPr>
              <a:spLocks noChangeShapeType="1"/>
            </p:cNvSpPr>
            <p:nvPr/>
          </p:nvSpPr>
          <p:spPr bwMode="auto">
            <a:xfrm>
              <a:off x="2980" y="3529"/>
              <a:ext cx="2" cy="6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18" name="Line 17">
              <a:extLst>
                <a:ext uri="{FF2B5EF4-FFF2-40B4-BE49-F238E27FC236}">
                  <a16:creationId xmlns:a16="http://schemas.microsoft.com/office/drawing/2014/main" id="{8EB56E7F-F00D-47D3-9016-E451DC1B7FF8}"/>
                </a:ext>
              </a:extLst>
            </p:cNvPr>
            <p:cNvSpPr>
              <a:spLocks noChangeShapeType="1"/>
            </p:cNvSpPr>
            <p:nvPr/>
          </p:nvSpPr>
          <p:spPr bwMode="auto">
            <a:xfrm>
              <a:off x="2439" y="3535"/>
              <a:ext cx="2" cy="6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19" name="Freeform 18">
              <a:extLst>
                <a:ext uri="{FF2B5EF4-FFF2-40B4-BE49-F238E27FC236}">
                  <a16:creationId xmlns:a16="http://schemas.microsoft.com/office/drawing/2014/main" id="{94A3C203-28AA-43DD-9B5A-5EB0CD3D376F}"/>
                </a:ext>
              </a:extLst>
            </p:cNvPr>
            <p:cNvSpPr>
              <a:spLocks/>
            </p:cNvSpPr>
            <p:nvPr/>
          </p:nvSpPr>
          <p:spPr bwMode="auto">
            <a:xfrm>
              <a:off x="1385" y="1826"/>
              <a:ext cx="190" cy="287"/>
            </a:xfrm>
            <a:custGeom>
              <a:avLst/>
              <a:gdLst>
                <a:gd name="T0" fmla="*/ 20161250 w 190"/>
                <a:gd name="T1" fmla="*/ 0 h 287"/>
                <a:gd name="T2" fmla="*/ 20161250 w 190"/>
                <a:gd name="T3" fmla="*/ 342741486 h 287"/>
                <a:gd name="T4" fmla="*/ 136088340 w 190"/>
                <a:gd name="T5" fmla="*/ 113407920 h 287"/>
                <a:gd name="T6" fmla="*/ 136088340 w 190"/>
                <a:gd name="T7" fmla="*/ 569555470 h 287"/>
                <a:gd name="T8" fmla="*/ 249494640 w 190"/>
                <a:gd name="T9" fmla="*/ 226814176 h 287"/>
                <a:gd name="T10" fmla="*/ 362902283 w 190"/>
                <a:gd name="T11" fmla="*/ 685482972 h 287"/>
                <a:gd name="T12" fmla="*/ 478829542 w 190"/>
                <a:gd name="T13" fmla="*/ 456149438 h 287"/>
                <a:gd name="T14" fmla="*/ 0 60000 65536"/>
                <a:gd name="T15" fmla="*/ 0 60000 65536"/>
                <a:gd name="T16" fmla="*/ 0 60000 65536"/>
                <a:gd name="T17" fmla="*/ 0 60000 65536"/>
                <a:gd name="T18" fmla="*/ 0 60000 65536"/>
                <a:gd name="T19" fmla="*/ 0 60000 65536"/>
                <a:gd name="T20" fmla="*/ 0 60000 65536"/>
                <a:gd name="T21" fmla="*/ 0 w 190"/>
                <a:gd name="T22" fmla="*/ 0 h 287"/>
                <a:gd name="T23" fmla="*/ 190 w 190"/>
                <a:gd name="T24" fmla="*/ 287 h 2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 h="287">
                  <a:moveTo>
                    <a:pt x="8" y="0"/>
                  </a:moveTo>
                  <a:cubicBezTo>
                    <a:pt x="4" y="64"/>
                    <a:pt x="0" y="129"/>
                    <a:pt x="8" y="136"/>
                  </a:cubicBezTo>
                  <a:cubicBezTo>
                    <a:pt x="16" y="143"/>
                    <a:pt x="46" y="30"/>
                    <a:pt x="54" y="45"/>
                  </a:cubicBezTo>
                  <a:cubicBezTo>
                    <a:pt x="62" y="60"/>
                    <a:pt x="47" y="219"/>
                    <a:pt x="54" y="226"/>
                  </a:cubicBezTo>
                  <a:cubicBezTo>
                    <a:pt x="61" y="233"/>
                    <a:pt x="84" y="82"/>
                    <a:pt x="99" y="90"/>
                  </a:cubicBezTo>
                  <a:cubicBezTo>
                    <a:pt x="114" y="98"/>
                    <a:pt x="129" y="257"/>
                    <a:pt x="144" y="272"/>
                  </a:cubicBezTo>
                  <a:cubicBezTo>
                    <a:pt x="159" y="287"/>
                    <a:pt x="182" y="196"/>
                    <a:pt x="190" y="181"/>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20" name="Line 19">
              <a:extLst>
                <a:ext uri="{FF2B5EF4-FFF2-40B4-BE49-F238E27FC236}">
                  <a16:creationId xmlns:a16="http://schemas.microsoft.com/office/drawing/2014/main" id="{F6DE04D8-3B60-4BDF-9E9A-A7DBA979ED07}"/>
                </a:ext>
              </a:extLst>
            </p:cNvPr>
            <p:cNvSpPr>
              <a:spLocks noChangeShapeType="1"/>
            </p:cNvSpPr>
            <p:nvPr/>
          </p:nvSpPr>
          <p:spPr bwMode="auto">
            <a:xfrm>
              <a:off x="1565" y="1568"/>
              <a:ext cx="0" cy="357"/>
            </a:xfrm>
            <a:prstGeom prst="line">
              <a:avLst/>
            </a:prstGeom>
            <a:noFill/>
            <a:ln w="87313">
              <a:solidFill>
                <a:schemeClr val="tx1"/>
              </a:solidFill>
              <a:round/>
              <a:headEnd/>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21" name="Rectangle 20">
              <a:extLst>
                <a:ext uri="{FF2B5EF4-FFF2-40B4-BE49-F238E27FC236}">
                  <a16:creationId xmlns:a16="http://schemas.microsoft.com/office/drawing/2014/main" id="{FF71FD8E-1E0D-49D2-AEF6-C1ED84166123}"/>
                </a:ext>
              </a:extLst>
            </p:cNvPr>
            <p:cNvSpPr>
              <a:spLocks noChangeArrowheads="1"/>
            </p:cNvSpPr>
            <p:nvPr/>
          </p:nvSpPr>
          <p:spPr bwMode="auto">
            <a:xfrm>
              <a:off x="1450" y="1297"/>
              <a:ext cx="1090" cy="22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lnSpc>
                  <a:spcPct val="80000"/>
                </a:lnSpc>
              </a:pPr>
              <a:r>
                <a:rPr lang="ja-JP" altLang="en-US" sz="2000" b="1" dirty="0">
                  <a:effectLst>
                    <a:glow rad="127000">
                      <a:schemeClr val="bg1"/>
                    </a:glow>
                  </a:effectLst>
                  <a:latin typeface="HG丸ｺﾞｼｯｸM-PRO" panose="020F0600000000000000" pitchFamily="50" charset="-128"/>
                  <a:ea typeface="HG丸ｺﾞｼｯｸM-PRO" panose="020F0600000000000000" pitchFamily="50" charset="-128"/>
                </a:rPr>
                <a:t>悪い知らせ</a:t>
              </a:r>
            </a:p>
          </p:txBody>
        </p:sp>
        <p:sp>
          <p:nvSpPr>
            <p:cNvPr id="22" name="Freeform 22">
              <a:extLst>
                <a:ext uri="{FF2B5EF4-FFF2-40B4-BE49-F238E27FC236}">
                  <a16:creationId xmlns:a16="http://schemas.microsoft.com/office/drawing/2014/main" id="{9E80C95B-8557-4DBE-A707-130FAF889C7E}"/>
                </a:ext>
              </a:extLst>
            </p:cNvPr>
            <p:cNvSpPr>
              <a:spLocks/>
            </p:cNvSpPr>
            <p:nvPr/>
          </p:nvSpPr>
          <p:spPr bwMode="auto">
            <a:xfrm>
              <a:off x="1575" y="2007"/>
              <a:ext cx="226" cy="1596"/>
            </a:xfrm>
            <a:custGeom>
              <a:avLst/>
              <a:gdLst>
                <a:gd name="T0" fmla="*/ 0 w 226"/>
                <a:gd name="T1" fmla="*/ 0 h 1596"/>
                <a:gd name="T2" fmla="*/ 226814083 w 226"/>
                <a:gd name="T3" fmla="*/ 2147482479 h 1596"/>
                <a:gd name="T4" fmla="*/ 342741283 w 226"/>
                <a:gd name="T5" fmla="*/ 2147482479 h 1596"/>
                <a:gd name="T6" fmla="*/ 456148997 w 226"/>
                <a:gd name="T7" fmla="*/ 2147482479 h 1596"/>
                <a:gd name="T8" fmla="*/ 569555046 w 226"/>
                <a:gd name="T9" fmla="*/ 2147482479 h 1596"/>
                <a:gd name="T10" fmla="*/ 0 60000 65536"/>
                <a:gd name="T11" fmla="*/ 0 60000 65536"/>
                <a:gd name="T12" fmla="*/ 0 60000 65536"/>
                <a:gd name="T13" fmla="*/ 0 60000 65536"/>
                <a:gd name="T14" fmla="*/ 0 60000 65536"/>
                <a:gd name="T15" fmla="*/ 0 w 226"/>
                <a:gd name="T16" fmla="*/ 0 h 1596"/>
                <a:gd name="T17" fmla="*/ 226 w 226"/>
                <a:gd name="T18" fmla="*/ 1596 h 1596"/>
              </a:gdLst>
              <a:ahLst/>
              <a:cxnLst>
                <a:cxn ang="T10">
                  <a:pos x="T0" y="T1"/>
                </a:cxn>
                <a:cxn ang="T11">
                  <a:pos x="T2" y="T3"/>
                </a:cxn>
                <a:cxn ang="T12">
                  <a:pos x="T4" y="T5"/>
                </a:cxn>
                <a:cxn ang="T13">
                  <a:pos x="T6" y="T7"/>
                </a:cxn>
                <a:cxn ang="T14">
                  <a:pos x="T8" y="T9"/>
                </a:cxn>
              </a:cxnLst>
              <a:rect l="T15" t="T16" r="T17" b="T18"/>
              <a:pathLst>
                <a:path w="226" h="1596">
                  <a:moveTo>
                    <a:pt x="0" y="0"/>
                  </a:moveTo>
                  <a:cubicBezTo>
                    <a:pt x="33" y="654"/>
                    <a:pt x="67" y="1308"/>
                    <a:pt x="90" y="1452"/>
                  </a:cubicBezTo>
                  <a:cubicBezTo>
                    <a:pt x="113" y="1596"/>
                    <a:pt x="121" y="855"/>
                    <a:pt x="136" y="862"/>
                  </a:cubicBezTo>
                  <a:cubicBezTo>
                    <a:pt x="151" y="869"/>
                    <a:pt x="166" y="1482"/>
                    <a:pt x="181" y="1497"/>
                  </a:cubicBezTo>
                  <a:cubicBezTo>
                    <a:pt x="196" y="1512"/>
                    <a:pt x="218" y="1044"/>
                    <a:pt x="226" y="953"/>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23" name="Freeform 23">
              <a:extLst>
                <a:ext uri="{FF2B5EF4-FFF2-40B4-BE49-F238E27FC236}">
                  <a16:creationId xmlns:a16="http://schemas.microsoft.com/office/drawing/2014/main" id="{BA015FA4-6773-4E7B-BDF0-CE1E5C8339BC}"/>
                </a:ext>
              </a:extLst>
            </p:cNvPr>
            <p:cNvSpPr>
              <a:spLocks/>
            </p:cNvSpPr>
            <p:nvPr/>
          </p:nvSpPr>
          <p:spPr bwMode="auto">
            <a:xfrm>
              <a:off x="703" y="1372"/>
              <a:ext cx="363" cy="143"/>
            </a:xfrm>
            <a:custGeom>
              <a:avLst/>
              <a:gdLst>
                <a:gd name="T0" fmla="*/ 0 w 181"/>
                <a:gd name="T1" fmla="*/ 342741742 h 143"/>
                <a:gd name="T2" fmla="*/ 2147483646 w 181"/>
                <a:gd name="T3" fmla="*/ 0 h 143"/>
                <a:gd name="T4" fmla="*/ 2147483646 w 181"/>
                <a:gd name="T5" fmla="*/ 342741742 h 143"/>
                <a:gd name="T6" fmla="*/ 2147483646 w 181"/>
                <a:gd name="T7" fmla="*/ 0 h 143"/>
                <a:gd name="T8" fmla="*/ 2147483646 w 181"/>
                <a:gd name="T9" fmla="*/ 342741742 h 143"/>
                <a:gd name="T10" fmla="*/ 2147483646 w 181"/>
                <a:gd name="T11" fmla="*/ 0 h 143"/>
                <a:gd name="T12" fmla="*/ 2147483646 w 181"/>
                <a:gd name="T13" fmla="*/ 342741742 h 143"/>
                <a:gd name="T14" fmla="*/ 2147483646 w 181"/>
                <a:gd name="T15" fmla="*/ 113408048 h 143"/>
                <a:gd name="T16" fmla="*/ 0 60000 65536"/>
                <a:gd name="T17" fmla="*/ 0 60000 65536"/>
                <a:gd name="T18" fmla="*/ 0 60000 65536"/>
                <a:gd name="T19" fmla="*/ 0 60000 65536"/>
                <a:gd name="T20" fmla="*/ 0 60000 65536"/>
                <a:gd name="T21" fmla="*/ 0 60000 65536"/>
                <a:gd name="T22" fmla="*/ 0 60000 65536"/>
                <a:gd name="T23" fmla="*/ 0 60000 65536"/>
                <a:gd name="T24" fmla="*/ 0 w 181"/>
                <a:gd name="T25" fmla="*/ 0 h 143"/>
                <a:gd name="T26" fmla="*/ 181 w 18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 h="143">
                  <a:moveTo>
                    <a:pt x="0" y="136"/>
                  </a:moveTo>
                  <a:cubicBezTo>
                    <a:pt x="19" y="68"/>
                    <a:pt x="38" y="0"/>
                    <a:pt x="45" y="0"/>
                  </a:cubicBezTo>
                  <a:cubicBezTo>
                    <a:pt x="52" y="0"/>
                    <a:pt x="38" y="136"/>
                    <a:pt x="45" y="136"/>
                  </a:cubicBezTo>
                  <a:cubicBezTo>
                    <a:pt x="52" y="136"/>
                    <a:pt x="83" y="0"/>
                    <a:pt x="90" y="0"/>
                  </a:cubicBezTo>
                  <a:cubicBezTo>
                    <a:pt x="97" y="0"/>
                    <a:pt x="82" y="136"/>
                    <a:pt x="90" y="136"/>
                  </a:cubicBezTo>
                  <a:cubicBezTo>
                    <a:pt x="98" y="136"/>
                    <a:pt x="128" y="0"/>
                    <a:pt x="136" y="0"/>
                  </a:cubicBezTo>
                  <a:cubicBezTo>
                    <a:pt x="144" y="0"/>
                    <a:pt x="129" y="129"/>
                    <a:pt x="136" y="136"/>
                  </a:cubicBezTo>
                  <a:cubicBezTo>
                    <a:pt x="143" y="143"/>
                    <a:pt x="174" y="60"/>
                    <a:pt x="181" y="45"/>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24" name="Freeform 24">
              <a:extLst>
                <a:ext uri="{FF2B5EF4-FFF2-40B4-BE49-F238E27FC236}">
                  <a16:creationId xmlns:a16="http://schemas.microsoft.com/office/drawing/2014/main" id="{DD50D88F-9C99-4450-927F-6EFCD372F5C2}"/>
                </a:ext>
              </a:extLst>
            </p:cNvPr>
            <p:cNvSpPr>
              <a:spLocks/>
            </p:cNvSpPr>
            <p:nvPr/>
          </p:nvSpPr>
          <p:spPr bwMode="auto">
            <a:xfrm>
              <a:off x="1066" y="1417"/>
              <a:ext cx="317" cy="673"/>
            </a:xfrm>
            <a:custGeom>
              <a:avLst/>
              <a:gdLst>
                <a:gd name="T0" fmla="*/ 0 w 317"/>
                <a:gd name="T1" fmla="*/ 0 h 673"/>
                <a:gd name="T2" fmla="*/ 113407924 w 317"/>
                <a:gd name="T3" fmla="*/ 801408989 h 673"/>
                <a:gd name="T4" fmla="*/ 226814185 w 317"/>
                <a:gd name="T5" fmla="*/ 115927094 h 673"/>
                <a:gd name="T6" fmla="*/ 342741500 w 317"/>
                <a:gd name="T7" fmla="*/ 1144150113 h 673"/>
                <a:gd name="T8" fmla="*/ 456149456 w 317"/>
                <a:gd name="T9" fmla="*/ 458667994 h 673"/>
                <a:gd name="T10" fmla="*/ 569555493 w 317"/>
                <a:gd name="T11" fmla="*/ 1600296891 h 673"/>
                <a:gd name="T12" fmla="*/ 798890956 w 317"/>
                <a:gd name="T13" fmla="*/ 1030742410 h 673"/>
                <a:gd name="T14" fmla="*/ 0 60000 65536"/>
                <a:gd name="T15" fmla="*/ 0 60000 65536"/>
                <a:gd name="T16" fmla="*/ 0 60000 65536"/>
                <a:gd name="T17" fmla="*/ 0 60000 65536"/>
                <a:gd name="T18" fmla="*/ 0 60000 65536"/>
                <a:gd name="T19" fmla="*/ 0 60000 65536"/>
                <a:gd name="T20" fmla="*/ 0 60000 65536"/>
                <a:gd name="T21" fmla="*/ 0 w 317"/>
                <a:gd name="T22" fmla="*/ 0 h 673"/>
                <a:gd name="T23" fmla="*/ 317 w 317"/>
                <a:gd name="T24" fmla="*/ 673 h 6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7" h="673">
                  <a:moveTo>
                    <a:pt x="0" y="0"/>
                  </a:moveTo>
                  <a:cubicBezTo>
                    <a:pt x="15" y="155"/>
                    <a:pt x="30" y="310"/>
                    <a:pt x="45" y="318"/>
                  </a:cubicBezTo>
                  <a:cubicBezTo>
                    <a:pt x="60" y="326"/>
                    <a:pt x="75" y="23"/>
                    <a:pt x="90" y="46"/>
                  </a:cubicBezTo>
                  <a:cubicBezTo>
                    <a:pt x="105" y="69"/>
                    <a:pt x="121" y="431"/>
                    <a:pt x="136" y="454"/>
                  </a:cubicBezTo>
                  <a:cubicBezTo>
                    <a:pt x="151" y="477"/>
                    <a:pt x="166" y="152"/>
                    <a:pt x="181" y="182"/>
                  </a:cubicBezTo>
                  <a:cubicBezTo>
                    <a:pt x="196" y="212"/>
                    <a:pt x="203" y="597"/>
                    <a:pt x="226" y="635"/>
                  </a:cubicBezTo>
                  <a:cubicBezTo>
                    <a:pt x="249" y="673"/>
                    <a:pt x="302" y="447"/>
                    <a:pt x="317" y="409"/>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25" name="Rectangle 25">
              <a:extLst>
                <a:ext uri="{FF2B5EF4-FFF2-40B4-BE49-F238E27FC236}">
                  <a16:creationId xmlns:a16="http://schemas.microsoft.com/office/drawing/2014/main" id="{57BDFDDE-98FC-4BF7-AE3D-BB3FC642DCCD}"/>
                </a:ext>
              </a:extLst>
            </p:cNvPr>
            <p:cNvSpPr>
              <a:spLocks noChangeArrowheads="1"/>
            </p:cNvSpPr>
            <p:nvPr/>
          </p:nvSpPr>
          <p:spPr bwMode="auto">
            <a:xfrm>
              <a:off x="887" y="895"/>
              <a:ext cx="436" cy="2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sz="2000" b="1" dirty="0">
                  <a:effectLst>
                    <a:glow rad="127000">
                      <a:schemeClr val="bg1"/>
                    </a:glow>
                  </a:effectLst>
                  <a:latin typeface="HG丸ｺﾞｼｯｸM-PRO" panose="020F0600000000000000" pitchFamily="50" charset="-128"/>
                  <a:ea typeface="HG丸ｺﾞｼｯｸM-PRO" panose="020F0600000000000000" pitchFamily="50" charset="-128"/>
                </a:rPr>
                <a:t>検査</a:t>
              </a:r>
            </a:p>
          </p:txBody>
        </p:sp>
        <p:sp>
          <p:nvSpPr>
            <p:cNvPr id="26" name="Line 26">
              <a:extLst>
                <a:ext uri="{FF2B5EF4-FFF2-40B4-BE49-F238E27FC236}">
                  <a16:creationId xmlns:a16="http://schemas.microsoft.com/office/drawing/2014/main" id="{23FEB6D0-2298-4EE8-AAF4-AD9F030D0E29}"/>
                </a:ext>
              </a:extLst>
            </p:cNvPr>
            <p:cNvSpPr>
              <a:spLocks noChangeShapeType="1"/>
            </p:cNvSpPr>
            <p:nvPr/>
          </p:nvSpPr>
          <p:spPr bwMode="auto">
            <a:xfrm>
              <a:off x="1111" y="1196"/>
              <a:ext cx="0" cy="227"/>
            </a:xfrm>
            <a:prstGeom prst="line">
              <a:avLst/>
            </a:prstGeom>
            <a:noFill/>
            <a:ln w="76200">
              <a:solidFill>
                <a:schemeClr val="tx1"/>
              </a:solidFill>
              <a:round/>
              <a:headEnd/>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27" name="Freeform 31">
              <a:extLst>
                <a:ext uri="{FF2B5EF4-FFF2-40B4-BE49-F238E27FC236}">
                  <a16:creationId xmlns:a16="http://schemas.microsoft.com/office/drawing/2014/main" id="{19887247-6BF4-421A-A8FB-94B8818EFEA9}"/>
                </a:ext>
              </a:extLst>
            </p:cNvPr>
            <p:cNvSpPr>
              <a:spLocks/>
            </p:cNvSpPr>
            <p:nvPr/>
          </p:nvSpPr>
          <p:spPr bwMode="auto">
            <a:xfrm>
              <a:off x="1801" y="1969"/>
              <a:ext cx="635" cy="1573"/>
            </a:xfrm>
            <a:custGeom>
              <a:avLst/>
              <a:gdLst>
                <a:gd name="T0" fmla="*/ 0 w 635"/>
                <a:gd name="T1" fmla="*/ 2147482469 h 1573"/>
                <a:gd name="T2" fmla="*/ 115927091 w 635"/>
                <a:gd name="T3" fmla="*/ 2147482469 h 1573"/>
                <a:gd name="T4" fmla="*/ 229333224 w 635"/>
                <a:gd name="T5" fmla="*/ 1925398442 h 1573"/>
                <a:gd name="T6" fmla="*/ 345260283 w 635"/>
                <a:gd name="T7" fmla="*/ 2147482469 h 1573"/>
                <a:gd name="T8" fmla="*/ 458667984 w 635"/>
                <a:gd name="T9" fmla="*/ 1010581446 h 1573"/>
                <a:gd name="T10" fmla="*/ 572074020 w 635"/>
                <a:gd name="T11" fmla="*/ 2147482469 h 1573"/>
                <a:gd name="T12" fmla="*/ 688001015 w 635"/>
                <a:gd name="T13" fmla="*/ 438507000 h 1573"/>
                <a:gd name="T14" fmla="*/ 801408972 w 635"/>
                <a:gd name="T15" fmla="*/ 1925398442 h 1573"/>
                <a:gd name="T16" fmla="*/ 914815392 w 635"/>
                <a:gd name="T17" fmla="*/ 95765890 h 1573"/>
                <a:gd name="T18" fmla="*/ 1030742388 w 635"/>
                <a:gd name="T19" fmla="*/ 1353322588 h 1573"/>
                <a:gd name="T20" fmla="*/ 1257555997 w 635"/>
                <a:gd name="T21" fmla="*/ 95765890 h 1573"/>
                <a:gd name="T22" fmla="*/ 1373482992 w 635"/>
                <a:gd name="T23" fmla="*/ 1123989667 h 1573"/>
                <a:gd name="T24" fmla="*/ 1486890948 w 635"/>
                <a:gd name="T25" fmla="*/ 209172095 h 1573"/>
                <a:gd name="T26" fmla="*/ 1600296857 w 635"/>
                <a:gd name="T27" fmla="*/ 325099291 h 15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5"/>
                <a:gd name="T43" fmla="*/ 0 h 1573"/>
                <a:gd name="T44" fmla="*/ 635 w 635"/>
                <a:gd name="T45" fmla="*/ 1573 h 15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5" h="1573">
                  <a:moveTo>
                    <a:pt x="0" y="991"/>
                  </a:moveTo>
                  <a:cubicBezTo>
                    <a:pt x="15" y="1282"/>
                    <a:pt x="31" y="1573"/>
                    <a:pt x="46" y="1535"/>
                  </a:cubicBezTo>
                  <a:cubicBezTo>
                    <a:pt x="61" y="1497"/>
                    <a:pt x="76" y="802"/>
                    <a:pt x="91" y="764"/>
                  </a:cubicBezTo>
                  <a:cubicBezTo>
                    <a:pt x="106" y="726"/>
                    <a:pt x="122" y="1368"/>
                    <a:pt x="137" y="1308"/>
                  </a:cubicBezTo>
                  <a:cubicBezTo>
                    <a:pt x="152" y="1248"/>
                    <a:pt x="167" y="439"/>
                    <a:pt x="182" y="401"/>
                  </a:cubicBezTo>
                  <a:cubicBezTo>
                    <a:pt x="197" y="363"/>
                    <a:pt x="212" y="1119"/>
                    <a:pt x="227" y="1081"/>
                  </a:cubicBezTo>
                  <a:cubicBezTo>
                    <a:pt x="242" y="1043"/>
                    <a:pt x="258" y="227"/>
                    <a:pt x="273" y="174"/>
                  </a:cubicBezTo>
                  <a:cubicBezTo>
                    <a:pt x="288" y="121"/>
                    <a:pt x="303" y="787"/>
                    <a:pt x="318" y="764"/>
                  </a:cubicBezTo>
                  <a:cubicBezTo>
                    <a:pt x="333" y="741"/>
                    <a:pt x="348" y="76"/>
                    <a:pt x="363" y="38"/>
                  </a:cubicBezTo>
                  <a:cubicBezTo>
                    <a:pt x="378" y="0"/>
                    <a:pt x="386" y="537"/>
                    <a:pt x="409" y="537"/>
                  </a:cubicBezTo>
                  <a:cubicBezTo>
                    <a:pt x="432" y="537"/>
                    <a:pt x="476" y="53"/>
                    <a:pt x="499" y="38"/>
                  </a:cubicBezTo>
                  <a:cubicBezTo>
                    <a:pt x="522" y="23"/>
                    <a:pt x="530" y="439"/>
                    <a:pt x="545" y="446"/>
                  </a:cubicBezTo>
                  <a:cubicBezTo>
                    <a:pt x="560" y="453"/>
                    <a:pt x="575" y="136"/>
                    <a:pt x="590" y="83"/>
                  </a:cubicBezTo>
                  <a:cubicBezTo>
                    <a:pt x="605" y="30"/>
                    <a:pt x="628" y="121"/>
                    <a:pt x="635" y="129"/>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28" name="Freeform 36">
              <a:extLst>
                <a:ext uri="{FF2B5EF4-FFF2-40B4-BE49-F238E27FC236}">
                  <a16:creationId xmlns:a16="http://schemas.microsoft.com/office/drawing/2014/main" id="{BF67B869-96D0-4288-A023-2DDF22CDC009}"/>
                </a:ext>
              </a:extLst>
            </p:cNvPr>
            <p:cNvSpPr>
              <a:spLocks/>
            </p:cNvSpPr>
            <p:nvPr/>
          </p:nvSpPr>
          <p:spPr bwMode="auto">
            <a:xfrm>
              <a:off x="2436" y="2045"/>
              <a:ext cx="817" cy="106"/>
            </a:xfrm>
            <a:custGeom>
              <a:avLst/>
              <a:gdLst>
                <a:gd name="T0" fmla="*/ 0 w 817"/>
                <a:gd name="T1" fmla="*/ 133569018 h 106"/>
                <a:gd name="T2" fmla="*/ 229335035 w 817"/>
                <a:gd name="T3" fmla="*/ 17640291 h 106"/>
                <a:gd name="T4" fmla="*/ 229335035 w 817"/>
                <a:gd name="T5" fmla="*/ 133569018 h 106"/>
                <a:gd name="T6" fmla="*/ 345262105 w 817"/>
                <a:gd name="T7" fmla="*/ 246975225 h 106"/>
                <a:gd name="T8" fmla="*/ 458668535 w 817"/>
                <a:gd name="T9" fmla="*/ 17640291 h 106"/>
                <a:gd name="T10" fmla="*/ 572076117 w 817"/>
                <a:gd name="T11" fmla="*/ 133569018 h 106"/>
                <a:gd name="T12" fmla="*/ 688003634 w 817"/>
                <a:gd name="T13" fmla="*/ 17640291 h 106"/>
                <a:gd name="T14" fmla="*/ 801409553 w 817"/>
                <a:gd name="T15" fmla="*/ 133569018 h 106"/>
                <a:gd name="T16" fmla="*/ 914817519 w 817"/>
                <a:gd name="T17" fmla="*/ 17640291 h 106"/>
                <a:gd name="T18" fmla="*/ 1030745036 w 817"/>
                <a:gd name="T19" fmla="*/ 246975225 h 106"/>
                <a:gd name="T20" fmla="*/ 1144151210 w 817"/>
                <a:gd name="T21" fmla="*/ 17640291 h 106"/>
                <a:gd name="T22" fmla="*/ 1257559176 w 817"/>
                <a:gd name="T23" fmla="*/ 246975225 h 106"/>
                <a:gd name="T24" fmla="*/ 1373486182 w 817"/>
                <a:gd name="T25" fmla="*/ 17640291 h 106"/>
                <a:gd name="T26" fmla="*/ 1600300066 w 817"/>
                <a:gd name="T27" fmla="*/ 246975225 h 106"/>
                <a:gd name="T28" fmla="*/ 1716228095 w 817"/>
                <a:gd name="T29" fmla="*/ 17640291 h 106"/>
                <a:gd name="T30" fmla="*/ 1945561019 w 817"/>
                <a:gd name="T31" fmla="*/ 246975225 h 106"/>
                <a:gd name="T32" fmla="*/ 2058968985 w 817"/>
                <a:gd name="T33" fmla="*/ 17640291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7"/>
                <a:gd name="T52" fmla="*/ 0 h 106"/>
                <a:gd name="T53" fmla="*/ 817 w 817"/>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7" h="106">
                  <a:moveTo>
                    <a:pt x="0" y="53"/>
                  </a:moveTo>
                  <a:cubicBezTo>
                    <a:pt x="38" y="30"/>
                    <a:pt x="76" y="7"/>
                    <a:pt x="91" y="7"/>
                  </a:cubicBezTo>
                  <a:cubicBezTo>
                    <a:pt x="106" y="7"/>
                    <a:pt x="83" y="38"/>
                    <a:pt x="91" y="53"/>
                  </a:cubicBezTo>
                  <a:cubicBezTo>
                    <a:pt x="99" y="68"/>
                    <a:pt x="122" y="106"/>
                    <a:pt x="137" y="98"/>
                  </a:cubicBezTo>
                  <a:cubicBezTo>
                    <a:pt x="152" y="90"/>
                    <a:pt x="167" y="14"/>
                    <a:pt x="182" y="7"/>
                  </a:cubicBezTo>
                  <a:cubicBezTo>
                    <a:pt x="197" y="0"/>
                    <a:pt x="212" y="53"/>
                    <a:pt x="227" y="53"/>
                  </a:cubicBezTo>
                  <a:cubicBezTo>
                    <a:pt x="242" y="53"/>
                    <a:pt x="258" y="7"/>
                    <a:pt x="273" y="7"/>
                  </a:cubicBezTo>
                  <a:cubicBezTo>
                    <a:pt x="288" y="7"/>
                    <a:pt x="303" y="53"/>
                    <a:pt x="318" y="53"/>
                  </a:cubicBezTo>
                  <a:cubicBezTo>
                    <a:pt x="333" y="53"/>
                    <a:pt x="348" y="0"/>
                    <a:pt x="363" y="7"/>
                  </a:cubicBezTo>
                  <a:cubicBezTo>
                    <a:pt x="378" y="14"/>
                    <a:pt x="394" y="98"/>
                    <a:pt x="409" y="98"/>
                  </a:cubicBezTo>
                  <a:cubicBezTo>
                    <a:pt x="424" y="98"/>
                    <a:pt x="439" y="7"/>
                    <a:pt x="454" y="7"/>
                  </a:cubicBezTo>
                  <a:cubicBezTo>
                    <a:pt x="469" y="7"/>
                    <a:pt x="484" y="98"/>
                    <a:pt x="499" y="98"/>
                  </a:cubicBezTo>
                  <a:cubicBezTo>
                    <a:pt x="514" y="98"/>
                    <a:pt x="522" y="7"/>
                    <a:pt x="545" y="7"/>
                  </a:cubicBezTo>
                  <a:cubicBezTo>
                    <a:pt x="568" y="7"/>
                    <a:pt x="612" y="98"/>
                    <a:pt x="635" y="98"/>
                  </a:cubicBezTo>
                  <a:cubicBezTo>
                    <a:pt x="658" y="98"/>
                    <a:pt x="658" y="7"/>
                    <a:pt x="681" y="7"/>
                  </a:cubicBezTo>
                  <a:cubicBezTo>
                    <a:pt x="704" y="7"/>
                    <a:pt x="749" y="98"/>
                    <a:pt x="772" y="98"/>
                  </a:cubicBezTo>
                  <a:cubicBezTo>
                    <a:pt x="795" y="98"/>
                    <a:pt x="810" y="22"/>
                    <a:pt x="817" y="7"/>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29" name="Freeform 31">
              <a:extLst>
                <a:ext uri="{FF2B5EF4-FFF2-40B4-BE49-F238E27FC236}">
                  <a16:creationId xmlns:a16="http://schemas.microsoft.com/office/drawing/2014/main" id="{3298F22D-CAF9-4294-BA5F-186E3BC9C343}"/>
                </a:ext>
              </a:extLst>
            </p:cNvPr>
            <p:cNvSpPr>
              <a:spLocks/>
            </p:cNvSpPr>
            <p:nvPr/>
          </p:nvSpPr>
          <p:spPr bwMode="auto">
            <a:xfrm>
              <a:off x="1909" y="2424"/>
              <a:ext cx="1343" cy="1087"/>
            </a:xfrm>
            <a:custGeom>
              <a:avLst/>
              <a:gdLst>
                <a:gd name="T0" fmla="*/ 0 w 635"/>
                <a:gd name="T1" fmla="*/ 242673 h 1573"/>
                <a:gd name="T2" fmla="*/ 2147483646 w 635"/>
                <a:gd name="T3" fmla="*/ 301959 h 1573"/>
                <a:gd name="T4" fmla="*/ 2147483646 w 635"/>
                <a:gd name="T5" fmla="*/ 187086 h 1573"/>
                <a:gd name="T6" fmla="*/ 2147483646 w 635"/>
                <a:gd name="T7" fmla="*/ 301959 h 1573"/>
                <a:gd name="T8" fmla="*/ 2147483646 w 635"/>
                <a:gd name="T9" fmla="*/ 98196 h 1573"/>
                <a:gd name="T10" fmla="*/ 2147483646 w 635"/>
                <a:gd name="T11" fmla="*/ 264712 h 1573"/>
                <a:gd name="T12" fmla="*/ 2147483646 w 635"/>
                <a:gd name="T13" fmla="*/ 42609 h 1573"/>
                <a:gd name="T14" fmla="*/ 2147483646 w 635"/>
                <a:gd name="T15" fmla="*/ 187086 h 1573"/>
                <a:gd name="T16" fmla="*/ 2147483646 w 635"/>
                <a:gd name="T17" fmla="*/ 9305 h 1573"/>
                <a:gd name="T18" fmla="*/ 2147483646 w 635"/>
                <a:gd name="T19" fmla="*/ 131499 h 1573"/>
                <a:gd name="T20" fmla="*/ 2147483646 w 635"/>
                <a:gd name="T21" fmla="*/ 9305 h 1573"/>
                <a:gd name="T22" fmla="*/ 2147483646 w 635"/>
                <a:gd name="T23" fmla="*/ 109216 h 1573"/>
                <a:gd name="T24" fmla="*/ 2147483646 w 635"/>
                <a:gd name="T25" fmla="*/ 20325 h 1573"/>
                <a:gd name="T26" fmla="*/ 2147483646 w 635"/>
                <a:gd name="T27" fmla="*/ 31589 h 15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5"/>
                <a:gd name="T43" fmla="*/ 0 h 1573"/>
                <a:gd name="T44" fmla="*/ 635 w 635"/>
                <a:gd name="T45" fmla="*/ 1573 h 15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5" h="1573">
                  <a:moveTo>
                    <a:pt x="0" y="991"/>
                  </a:moveTo>
                  <a:cubicBezTo>
                    <a:pt x="15" y="1282"/>
                    <a:pt x="31" y="1573"/>
                    <a:pt x="46" y="1535"/>
                  </a:cubicBezTo>
                  <a:cubicBezTo>
                    <a:pt x="61" y="1497"/>
                    <a:pt x="76" y="802"/>
                    <a:pt x="91" y="764"/>
                  </a:cubicBezTo>
                  <a:cubicBezTo>
                    <a:pt x="106" y="726"/>
                    <a:pt x="122" y="1368"/>
                    <a:pt x="137" y="1308"/>
                  </a:cubicBezTo>
                  <a:cubicBezTo>
                    <a:pt x="152" y="1248"/>
                    <a:pt x="167" y="439"/>
                    <a:pt x="182" y="401"/>
                  </a:cubicBezTo>
                  <a:cubicBezTo>
                    <a:pt x="197" y="363"/>
                    <a:pt x="212" y="1119"/>
                    <a:pt x="227" y="1081"/>
                  </a:cubicBezTo>
                  <a:cubicBezTo>
                    <a:pt x="242" y="1043"/>
                    <a:pt x="258" y="227"/>
                    <a:pt x="273" y="174"/>
                  </a:cubicBezTo>
                  <a:cubicBezTo>
                    <a:pt x="288" y="121"/>
                    <a:pt x="303" y="787"/>
                    <a:pt x="318" y="764"/>
                  </a:cubicBezTo>
                  <a:cubicBezTo>
                    <a:pt x="333" y="741"/>
                    <a:pt x="348" y="76"/>
                    <a:pt x="363" y="38"/>
                  </a:cubicBezTo>
                  <a:cubicBezTo>
                    <a:pt x="378" y="0"/>
                    <a:pt x="386" y="537"/>
                    <a:pt x="409" y="537"/>
                  </a:cubicBezTo>
                  <a:cubicBezTo>
                    <a:pt x="432" y="537"/>
                    <a:pt x="476" y="53"/>
                    <a:pt x="499" y="38"/>
                  </a:cubicBezTo>
                  <a:cubicBezTo>
                    <a:pt x="522" y="23"/>
                    <a:pt x="530" y="439"/>
                    <a:pt x="545" y="446"/>
                  </a:cubicBezTo>
                  <a:cubicBezTo>
                    <a:pt x="560" y="453"/>
                    <a:pt x="575" y="136"/>
                    <a:pt x="590" y="83"/>
                  </a:cubicBezTo>
                  <a:cubicBezTo>
                    <a:pt x="605" y="30"/>
                    <a:pt x="628" y="121"/>
                    <a:pt x="635" y="129"/>
                  </a:cubicBezTo>
                </a:path>
              </a:pathLst>
            </a:custGeom>
            <a:noFill/>
            <a:ln w="38100" cmpd="sng">
              <a:solidFill>
                <a:srgbClr val="9900CC"/>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30" name="Freeform 31">
              <a:extLst>
                <a:ext uri="{FF2B5EF4-FFF2-40B4-BE49-F238E27FC236}">
                  <a16:creationId xmlns:a16="http://schemas.microsoft.com/office/drawing/2014/main" id="{D3A3E0B6-3913-4B79-BE5A-F5813300FE68}"/>
                </a:ext>
              </a:extLst>
            </p:cNvPr>
            <p:cNvSpPr>
              <a:spLocks/>
            </p:cNvSpPr>
            <p:nvPr/>
          </p:nvSpPr>
          <p:spPr bwMode="auto">
            <a:xfrm>
              <a:off x="1955" y="3163"/>
              <a:ext cx="1346" cy="364"/>
            </a:xfrm>
            <a:custGeom>
              <a:avLst/>
              <a:gdLst>
                <a:gd name="T0" fmla="*/ 0 w 635"/>
                <a:gd name="T1" fmla="*/ 0 h 1573"/>
                <a:gd name="T2" fmla="*/ 2147483646 w 635"/>
                <a:gd name="T3" fmla="*/ 0 h 1573"/>
                <a:gd name="T4" fmla="*/ 2147483646 w 635"/>
                <a:gd name="T5" fmla="*/ 0 h 1573"/>
                <a:gd name="T6" fmla="*/ 2147483646 w 635"/>
                <a:gd name="T7" fmla="*/ 0 h 1573"/>
                <a:gd name="T8" fmla="*/ 2147483646 w 635"/>
                <a:gd name="T9" fmla="*/ 0 h 1573"/>
                <a:gd name="T10" fmla="*/ 2147483646 w 635"/>
                <a:gd name="T11" fmla="*/ 0 h 1573"/>
                <a:gd name="T12" fmla="*/ 2147483646 w 635"/>
                <a:gd name="T13" fmla="*/ 0 h 1573"/>
                <a:gd name="T14" fmla="*/ 2147483646 w 635"/>
                <a:gd name="T15" fmla="*/ 0 h 1573"/>
                <a:gd name="T16" fmla="*/ 2147483646 w 635"/>
                <a:gd name="T17" fmla="*/ 0 h 1573"/>
                <a:gd name="T18" fmla="*/ 2147483646 w 635"/>
                <a:gd name="T19" fmla="*/ 0 h 1573"/>
                <a:gd name="T20" fmla="*/ 2147483646 w 635"/>
                <a:gd name="T21" fmla="*/ 0 h 1573"/>
                <a:gd name="T22" fmla="*/ 2147483646 w 635"/>
                <a:gd name="T23" fmla="*/ 0 h 1573"/>
                <a:gd name="T24" fmla="*/ 2147483646 w 635"/>
                <a:gd name="T25" fmla="*/ 0 h 1573"/>
                <a:gd name="T26" fmla="*/ 2147483646 w 635"/>
                <a:gd name="T27" fmla="*/ 0 h 15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5"/>
                <a:gd name="T43" fmla="*/ 0 h 1573"/>
                <a:gd name="T44" fmla="*/ 635 w 635"/>
                <a:gd name="T45" fmla="*/ 1573 h 15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5" h="1573">
                  <a:moveTo>
                    <a:pt x="0" y="991"/>
                  </a:moveTo>
                  <a:cubicBezTo>
                    <a:pt x="15" y="1282"/>
                    <a:pt x="31" y="1573"/>
                    <a:pt x="46" y="1535"/>
                  </a:cubicBezTo>
                  <a:cubicBezTo>
                    <a:pt x="61" y="1497"/>
                    <a:pt x="76" y="802"/>
                    <a:pt x="91" y="764"/>
                  </a:cubicBezTo>
                  <a:cubicBezTo>
                    <a:pt x="106" y="726"/>
                    <a:pt x="122" y="1368"/>
                    <a:pt x="137" y="1308"/>
                  </a:cubicBezTo>
                  <a:cubicBezTo>
                    <a:pt x="152" y="1248"/>
                    <a:pt x="167" y="439"/>
                    <a:pt x="182" y="401"/>
                  </a:cubicBezTo>
                  <a:cubicBezTo>
                    <a:pt x="197" y="363"/>
                    <a:pt x="212" y="1119"/>
                    <a:pt x="227" y="1081"/>
                  </a:cubicBezTo>
                  <a:cubicBezTo>
                    <a:pt x="242" y="1043"/>
                    <a:pt x="258" y="227"/>
                    <a:pt x="273" y="174"/>
                  </a:cubicBezTo>
                  <a:cubicBezTo>
                    <a:pt x="288" y="121"/>
                    <a:pt x="303" y="787"/>
                    <a:pt x="318" y="764"/>
                  </a:cubicBezTo>
                  <a:cubicBezTo>
                    <a:pt x="333" y="741"/>
                    <a:pt x="348" y="76"/>
                    <a:pt x="363" y="38"/>
                  </a:cubicBezTo>
                  <a:cubicBezTo>
                    <a:pt x="378" y="0"/>
                    <a:pt x="386" y="537"/>
                    <a:pt x="409" y="537"/>
                  </a:cubicBezTo>
                  <a:cubicBezTo>
                    <a:pt x="432" y="537"/>
                    <a:pt x="476" y="53"/>
                    <a:pt x="499" y="38"/>
                  </a:cubicBezTo>
                  <a:cubicBezTo>
                    <a:pt x="522" y="23"/>
                    <a:pt x="530" y="439"/>
                    <a:pt x="545" y="446"/>
                  </a:cubicBezTo>
                  <a:cubicBezTo>
                    <a:pt x="560" y="453"/>
                    <a:pt x="575" y="136"/>
                    <a:pt x="590" y="83"/>
                  </a:cubicBezTo>
                  <a:cubicBezTo>
                    <a:pt x="605" y="30"/>
                    <a:pt x="628" y="121"/>
                    <a:pt x="635" y="129"/>
                  </a:cubicBezTo>
                </a:path>
              </a:pathLst>
            </a:custGeom>
            <a:noFill/>
            <a:ln w="508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31" name="Rectangle 32">
              <a:extLst>
                <a:ext uri="{FF2B5EF4-FFF2-40B4-BE49-F238E27FC236}">
                  <a16:creationId xmlns:a16="http://schemas.microsoft.com/office/drawing/2014/main" id="{94B4C7AD-3466-41B4-9E61-9F48E1353ADA}"/>
                </a:ext>
              </a:extLst>
            </p:cNvPr>
            <p:cNvSpPr>
              <a:spLocks noChangeArrowheads="1"/>
            </p:cNvSpPr>
            <p:nvPr/>
          </p:nvSpPr>
          <p:spPr bwMode="auto">
            <a:xfrm>
              <a:off x="3262" y="2233"/>
              <a:ext cx="95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nSpc>
                  <a:spcPts val="1800"/>
                </a:lnSpc>
              </a:pPr>
              <a:r>
                <a:rPr lang="ja-JP" altLang="en-US" sz="1600" dirty="0">
                  <a:solidFill>
                    <a:srgbClr val="000000"/>
                  </a:solidFill>
                  <a:latin typeface="HG丸ｺﾞｼｯｸM-PRO" panose="020F0600000000000000" pitchFamily="50" charset="-128"/>
                  <a:ea typeface="HG丸ｺﾞｼｯｸM-PRO" panose="020F0600000000000000" pitchFamily="50" charset="-128"/>
                </a:rPr>
                <a:t>適応障害</a:t>
              </a:r>
              <a:br>
                <a:rPr lang="en-US" altLang="ja-JP" sz="1600" dirty="0">
                  <a:solidFill>
                    <a:srgbClr val="000000"/>
                  </a:solidFill>
                  <a:latin typeface="HG丸ｺﾞｼｯｸM-PRO" panose="020F0600000000000000" pitchFamily="50" charset="-128"/>
                  <a:ea typeface="HG丸ｺﾞｼｯｸM-PRO" panose="020F0600000000000000" pitchFamily="50" charset="-128"/>
                </a:rPr>
              </a:br>
              <a:r>
                <a:rPr lang="ja-JP" altLang="en-US" sz="1600" dirty="0">
                  <a:solidFill>
                    <a:srgbClr val="000000"/>
                  </a:solidFill>
                  <a:latin typeface="HG丸ｺﾞｼｯｸM-PRO" panose="020F0600000000000000" pitchFamily="50" charset="-128"/>
                  <a:ea typeface="HG丸ｺﾞｼｯｸM-PRO" panose="020F0600000000000000" pitchFamily="50" charset="-128"/>
                </a:rPr>
                <a:t>（抑うつ・</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a:p>
              <a:pPr>
                <a:lnSpc>
                  <a:spcPts val="1800"/>
                </a:lnSpc>
              </a:pPr>
              <a:r>
                <a:rPr lang="ja-JP" altLang="en-US" sz="1600" dirty="0">
                  <a:solidFill>
                    <a:srgbClr val="000000"/>
                  </a:solidFill>
                  <a:latin typeface="HG丸ｺﾞｼｯｸM-PRO" panose="020F0600000000000000" pitchFamily="50" charset="-128"/>
                  <a:ea typeface="HG丸ｺﾞｼｯｸM-PRO" panose="020F0600000000000000" pitchFamily="50" charset="-128"/>
                </a:rPr>
                <a:t>不安）</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p:txBody>
        </p:sp>
        <p:sp>
          <p:nvSpPr>
            <p:cNvPr id="32" name="Rectangle 32">
              <a:extLst>
                <a:ext uri="{FF2B5EF4-FFF2-40B4-BE49-F238E27FC236}">
                  <a16:creationId xmlns:a16="http://schemas.microsoft.com/office/drawing/2014/main" id="{51EFEBB9-26E1-4570-8F63-0730ADFB4F59}"/>
                </a:ext>
              </a:extLst>
            </p:cNvPr>
            <p:cNvSpPr>
              <a:spLocks noChangeArrowheads="1"/>
            </p:cNvSpPr>
            <p:nvPr/>
          </p:nvSpPr>
          <p:spPr bwMode="auto">
            <a:xfrm>
              <a:off x="3340" y="3068"/>
              <a:ext cx="693"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7620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7620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7620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7620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7620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sz="1600" dirty="0">
                  <a:solidFill>
                    <a:srgbClr val="000000"/>
                  </a:solidFill>
                  <a:latin typeface="HG丸ｺﾞｼｯｸM-PRO" panose="020F0600000000000000" pitchFamily="50" charset="-128"/>
                  <a:ea typeface="HG丸ｺﾞｼｯｸM-PRO" panose="020F0600000000000000" pitchFamily="50" charset="-128"/>
                </a:rPr>
                <a:t>大うつ病</a:t>
              </a:r>
              <a:endParaRPr lang="en-US" altLang="ja-JP" sz="1600" dirty="0">
                <a:solidFill>
                  <a:srgbClr val="000000"/>
                </a:solidFill>
                <a:latin typeface="HG丸ｺﾞｼｯｸM-PRO" panose="020F0600000000000000" pitchFamily="50" charset="-128"/>
                <a:ea typeface="HG丸ｺﾞｼｯｸM-PRO" panose="020F0600000000000000" pitchFamily="50" charset="-128"/>
              </a:endParaRPr>
            </a:p>
          </p:txBody>
        </p:sp>
      </p:grpSp>
      <p:sp>
        <p:nvSpPr>
          <p:cNvPr id="33" name="コンテンツ プレースホルダー 3">
            <a:extLst>
              <a:ext uri="{FF2B5EF4-FFF2-40B4-BE49-F238E27FC236}">
                <a16:creationId xmlns:a16="http://schemas.microsoft.com/office/drawing/2014/main" id="{9E8E1639-6449-407E-9FF9-D59E07F16E73}"/>
              </a:ext>
            </a:extLst>
          </p:cNvPr>
          <p:cNvSpPr txBox="1">
            <a:spLocks/>
          </p:cNvSpPr>
          <p:nvPr/>
        </p:nvSpPr>
        <p:spPr>
          <a:xfrm>
            <a:off x="599522" y="1188235"/>
            <a:ext cx="4536447" cy="296230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600"/>
              </a:spcBef>
              <a:buNone/>
            </a:pPr>
            <a:r>
              <a:rPr lang="ja-JP" altLang="en-US" sz="2000" b="1" dirty="0">
                <a:latin typeface="Meiryo" panose="020B0604030504040204" pitchFamily="34" charset="-128"/>
                <a:ea typeface="Meiryo" panose="020B0604030504040204" pitchFamily="34" charset="-128"/>
              </a:rPr>
              <a:t>悪い知らせ</a:t>
            </a:r>
            <a:r>
              <a:rPr lang="ja-JP" altLang="en-US" sz="2000" dirty="0">
                <a:latin typeface="Meiryo" panose="020B0604030504040204" pitchFamily="34" charset="-128"/>
                <a:ea typeface="Meiryo" panose="020B0604030504040204" pitchFamily="34" charset="-128"/>
              </a:rPr>
              <a:t>：</a:t>
            </a:r>
            <a:endParaRPr lang="en-US" altLang="ja-JP" sz="2000" dirty="0">
              <a:latin typeface="Meiryo" panose="020B0604030504040204" pitchFamily="34" charset="-128"/>
              <a:ea typeface="Meiryo" panose="020B0604030504040204" pitchFamily="34" charset="-128"/>
            </a:endParaRPr>
          </a:p>
          <a:p>
            <a:pPr marL="0" indent="0">
              <a:spcBef>
                <a:spcPts val="600"/>
              </a:spcBef>
              <a:buFont typeface="Arial" panose="020B0604020202020204" pitchFamily="34" charset="0"/>
              <a:buNone/>
            </a:pPr>
            <a:r>
              <a:rPr lang="ja-JP" altLang="en-US" sz="2000" dirty="0">
                <a:latin typeface="Meiryo" panose="020B0604030504040204" pitchFamily="34" charset="-128"/>
                <a:ea typeface="Meiryo" panose="020B0604030504040204" pitchFamily="34" charset="-128"/>
              </a:rPr>
              <a:t>患者の将来への見通しを根底から</a:t>
            </a:r>
            <a:endParaRPr lang="en-US" altLang="ja-JP" sz="2000" dirty="0">
              <a:latin typeface="Meiryo" panose="020B0604030504040204" pitchFamily="34" charset="-128"/>
              <a:ea typeface="Meiryo" panose="020B0604030504040204" pitchFamily="34" charset="-128"/>
            </a:endParaRPr>
          </a:p>
          <a:p>
            <a:pPr marL="0" indent="0">
              <a:spcBef>
                <a:spcPts val="600"/>
              </a:spcBef>
              <a:buFont typeface="Arial" panose="020B0604020202020204" pitchFamily="34" charset="0"/>
              <a:buNone/>
            </a:pPr>
            <a:r>
              <a:rPr lang="ja-JP" altLang="en-US" sz="2000" dirty="0">
                <a:latin typeface="Meiryo" panose="020B0604030504040204" pitchFamily="34" charset="-128"/>
                <a:ea typeface="Meiryo" panose="020B0604030504040204" pitchFamily="34" charset="-128"/>
              </a:rPr>
              <a:t>否定的に変えてしまうもの</a:t>
            </a:r>
            <a:endParaRPr lang="en-US" altLang="ja-JP" sz="2000" dirty="0">
              <a:latin typeface="Meiryo" panose="020B0604030504040204" pitchFamily="34" charset="-128"/>
              <a:ea typeface="Meiryo" panose="020B0604030504040204" pitchFamily="34" charset="-128"/>
            </a:endParaRPr>
          </a:p>
          <a:p>
            <a:pPr marL="0" indent="0">
              <a:spcBef>
                <a:spcPts val="600"/>
              </a:spcBef>
              <a:buFont typeface="Arial" panose="020B0604020202020204" pitchFamily="34" charset="0"/>
              <a:buNone/>
            </a:pPr>
            <a:r>
              <a:rPr lang="en-US" altLang="ja-JP" sz="2000" dirty="0">
                <a:latin typeface="Meiryo" panose="020B0604030504040204" pitchFamily="34" charset="-128"/>
                <a:ea typeface="Meiryo" panose="020B0604030504040204" pitchFamily="34" charset="-128"/>
              </a:rPr>
              <a:t>			</a:t>
            </a:r>
            <a:r>
              <a:rPr lang="en-US" altLang="ja-JP" sz="1200" i="1" dirty="0">
                <a:latin typeface="Times New Roman" panose="02020603050405020304" pitchFamily="18" charset="0"/>
                <a:ea typeface="Meiryo" panose="020B0604030504040204" pitchFamily="34" charset="-128"/>
                <a:cs typeface="Times New Roman" panose="02020603050405020304" pitchFamily="18" charset="0"/>
              </a:rPr>
              <a:t>Buckman R, 1984</a:t>
            </a:r>
          </a:p>
          <a:p>
            <a:pPr marL="0" indent="0">
              <a:spcBef>
                <a:spcPts val="600"/>
              </a:spcBef>
              <a:buFont typeface="Arial" panose="020B0604020202020204" pitchFamily="34" charset="0"/>
              <a:buNone/>
            </a:pPr>
            <a:r>
              <a:rPr lang="ja-JP" altLang="en-US" sz="2000" dirty="0">
                <a:latin typeface="Meiryo" panose="020B0604030504040204" pitchFamily="34" charset="-128"/>
                <a:ea typeface="Meiryo" panose="020B0604030504040204" pitchFamily="34" charset="-128"/>
              </a:rPr>
              <a:t>がん医療の悪い知らせ：</a:t>
            </a:r>
          </a:p>
          <a:p>
            <a:pPr marL="684000" indent="-252000">
              <a:spcBef>
                <a:spcPts val="600"/>
              </a:spcBef>
            </a:pPr>
            <a:r>
              <a:rPr lang="ja-JP" altLang="en-US" sz="2000" dirty="0">
                <a:latin typeface="Meiryo" panose="020B0604030504040204" pitchFamily="34" charset="-128"/>
                <a:ea typeface="Meiryo" panose="020B0604030504040204" pitchFamily="34" charset="-128"/>
              </a:rPr>
              <a:t>がん診断</a:t>
            </a:r>
          </a:p>
          <a:p>
            <a:pPr marL="684000" indent="-252000">
              <a:spcBef>
                <a:spcPts val="600"/>
              </a:spcBef>
            </a:pPr>
            <a:r>
              <a:rPr lang="ja-JP" altLang="en-US" sz="2000" dirty="0">
                <a:latin typeface="Meiryo" panose="020B0604030504040204" pitchFamily="34" charset="-128"/>
                <a:ea typeface="Meiryo" panose="020B0604030504040204" pitchFamily="34" charset="-128"/>
              </a:rPr>
              <a:t>再発</a:t>
            </a:r>
            <a:endParaRPr lang="en-US" altLang="ja-JP" sz="2000" dirty="0">
              <a:latin typeface="Meiryo" panose="020B0604030504040204" pitchFamily="34" charset="-128"/>
              <a:ea typeface="Meiryo" panose="020B0604030504040204" pitchFamily="34" charset="-128"/>
            </a:endParaRPr>
          </a:p>
          <a:p>
            <a:pPr marL="684000" indent="-252000">
              <a:spcBef>
                <a:spcPts val="600"/>
              </a:spcBef>
            </a:pPr>
            <a:r>
              <a:rPr lang="ja-JP" altLang="en-US" sz="2000" dirty="0">
                <a:latin typeface="Meiryo" panose="020B0604030504040204" pitchFamily="34" charset="-128"/>
                <a:ea typeface="Meiryo" panose="020B0604030504040204" pitchFamily="34" charset="-128"/>
              </a:rPr>
              <a:t>転移</a:t>
            </a:r>
          </a:p>
          <a:p>
            <a:pPr marL="684000" indent="-252000">
              <a:spcBef>
                <a:spcPts val="600"/>
              </a:spcBef>
            </a:pPr>
            <a:r>
              <a:rPr lang="ja-JP" altLang="en-US" sz="2000" spc="-100" dirty="0">
                <a:latin typeface="Meiryo" panose="020B0604030504040204" pitchFamily="34" charset="-128"/>
                <a:ea typeface="Meiryo" panose="020B0604030504040204" pitchFamily="34" charset="-128"/>
              </a:rPr>
              <a:t>抗がん治療中止　</a:t>
            </a:r>
            <a:r>
              <a:rPr lang="en-US" altLang="ja-JP" sz="2000" spc="-100" dirty="0">
                <a:latin typeface="Meiryo" panose="020B0604030504040204" pitchFamily="34" charset="-128"/>
                <a:ea typeface="Meiryo" panose="020B0604030504040204" pitchFamily="34" charset="-128"/>
              </a:rPr>
              <a:t>…</a:t>
            </a:r>
            <a:endParaRPr lang="ja-JP" altLang="en-US" sz="2000" spc="-100" dirty="0">
              <a:latin typeface="Meiryo" panose="020B0604030504040204" pitchFamily="34" charset="-128"/>
              <a:ea typeface="Meiryo" panose="020B0604030504040204" pitchFamily="34" charset="-128"/>
            </a:endParaRPr>
          </a:p>
        </p:txBody>
      </p:sp>
      <p:sp>
        <p:nvSpPr>
          <p:cNvPr id="34" name="吹き出し: 角を丸めた四角形 33">
            <a:extLst>
              <a:ext uri="{FF2B5EF4-FFF2-40B4-BE49-F238E27FC236}">
                <a16:creationId xmlns:a16="http://schemas.microsoft.com/office/drawing/2014/main" id="{EBF20E42-42E3-4755-ACC0-C703553766B7}"/>
              </a:ext>
            </a:extLst>
          </p:cNvPr>
          <p:cNvSpPr/>
          <p:nvPr/>
        </p:nvSpPr>
        <p:spPr>
          <a:xfrm>
            <a:off x="667759" y="4285035"/>
            <a:ext cx="4536447" cy="1356188"/>
          </a:xfrm>
          <a:prstGeom prst="wedgeRoundRectCallout">
            <a:avLst>
              <a:gd name="adj1" fmla="val 90443"/>
              <a:gd name="adj2" fmla="val -52162"/>
              <a:gd name="adj3" fmla="val 16667"/>
            </a:avLst>
          </a:prstGeom>
          <a:solidFill>
            <a:schemeClr val="accent1">
              <a:lumMod val="20000"/>
              <a:lumOff val="8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800"/>
              </a:spcBef>
            </a:pPr>
            <a:r>
              <a:rPr lang="ja-JP" altLang="en-US" sz="1400" b="1" dirty="0">
                <a:solidFill>
                  <a:schemeClr val="tx1"/>
                </a:solidFill>
                <a:latin typeface="Meiryo" panose="020B0604030504040204" pitchFamily="34" charset="-128"/>
                <a:ea typeface="Meiryo" panose="020B0604030504040204" pitchFamily="34" charset="-128"/>
              </a:rPr>
              <a:t>悪い知らせ</a:t>
            </a:r>
            <a:r>
              <a:rPr lang="ja-JP" altLang="en-US" sz="1400" dirty="0">
                <a:solidFill>
                  <a:schemeClr val="tx1"/>
                </a:solidFill>
                <a:latin typeface="Meiryo" panose="020B0604030504040204" pitchFamily="34" charset="-128"/>
                <a:ea typeface="Meiryo" panose="020B0604030504040204" pitchFamily="34" charset="-128"/>
              </a:rPr>
              <a:t>の際の心理反応</a:t>
            </a:r>
          </a:p>
          <a:p>
            <a:pPr marL="342000" indent="0">
              <a:spcBef>
                <a:spcPts val="600"/>
              </a:spcBef>
              <a:buNone/>
            </a:pPr>
            <a:r>
              <a:rPr lang="ja-JP" altLang="en-US" sz="1400" spc="-10" dirty="0">
                <a:solidFill>
                  <a:schemeClr val="tx1"/>
                </a:solidFill>
                <a:latin typeface="Meiryo" panose="020B0604030504040204" pitchFamily="34" charset="-128"/>
                <a:ea typeface="Meiryo" panose="020B0604030504040204" pitchFamily="34" charset="-128"/>
              </a:rPr>
              <a:t>「頭が真っ白になり、どうやって帰ったかさえ覚えていない」</a:t>
            </a:r>
          </a:p>
          <a:p>
            <a:pPr marL="342000" indent="0">
              <a:spcBef>
                <a:spcPts val="600"/>
              </a:spcBef>
              <a:buNone/>
            </a:pPr>
            <a:r>
              <a:rPr lang="ja-JP" altLang="en-US" sz="1400" spc="-50" dirty="0">
                <a:solidFill>
                  <a:schemeClr val="tx1"/>
                </a:solidFill>
                <a:latin typeface="Meiryo" panose="020B0604030504040204" pitchFamily="34" charset="-128"/>
                <a:ea typeface="Meiryo" panose="020B0604030504040204" pitchFamily="34" charset="-128"/>
              </a:rPr>
              <a:t>「</a:t>
            </a:r>
            <a:r>
              <a:rPr lang="en-US" altLang="ja-JP" sz="1400" spc="-50" dirty="0">
                <a:solidFill>
                  <a:schemeClr val="tx1"/>
                </a:solidFill>
                <a:latin typeface="Meiryo" panose="020B0604030504040204" pitchFamily="34" charset="-128"/>
                <a:ea typeface="Meiryo" panose="020B0604030504040204" pitchFamily="34" charset="-128"/>
              </a:rPr>
              <a:t>‟</a:t>
            </a:r>
            <a:r>
              <a:rPr lang="ja-JP" altLang="en-US" sz="1400" spc="-50" dirty="0">
                <a:solidFill>
                  <a:schemeClr val="tx1"/>
                </a:solidFill>
                <a:latin typeface="Meiryo" panose="020B0604030504040204" pitchFamily="34" charset="-128"/>
                <a:ea typeface="Meiryo" panose="020B0604030504040204" pitchFamily="34" charset="-128"/>
              </a:rPr>
              <a:t>がん”と言われたあと、先生が何を言ったか覚えていない」</a:t>
            </a:r>
          </a:p>
        </p:txBody>
      </p:sp>
      <p:sp>
        <p:nvSpPr>
          <p:cNvPr id="35" name="タイトル 1">
            <a:extLst>
              <a:ext uri="{FF2B5EF4-FFF2-40B4-BE49-F238E27FC236}">
                <a16:creationId xmlns:a16="http://schemas.microsoft.com/office/drawing/2014/main" id="{FA2A685D-32B7-4F11-ADD9-FFDD66FFBE4C}"/>
              </a:ext>
            </a:extLst>
          </p:cNvPr>
          <p:cNvSpPr txBox="1">
            <a:spLocks/>
          </p:cNvSpPr>
          <p:nvPr/>
        </p:nvSpPr>
        <p:spPr>
          <a:xfrm>
            <a:off x="1983111" y="5783777"/>
            <a:ext cx="8225778" cy="544205"/>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心理的負担が大きな時期に意思決定を迫られる</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36" name="正方形/長方形 35">
            <a:extLst>
              <a:ext uri="{FF2B5EF4-FFF2-40B4-BE49-F238E27FC236}">
                <a16:creationId xmlns:a16="http://schemas.microsoft.com/office/drawing/2014/main" id="{54F141B0-062A-4359-B9F5-AA09A1F6DCD2}"/>
              </a:ext>
            </a:extLst>
          </p:cNvPr>
          <p:cNvSpPr/>
          <p:nvPr/>
        </p:nvSpPr>
        <p:spPr>
          <a:xfrm>
            <a:off x="7777249" y="6151044"/>
            <a:ext cx="3950954" cy="461665"/>
          </a:xfrm>
          <a:prstGeom prst="rect">
            <a:avLst/>
          </a:prstGeom>
        </p:spPr>
        <p:txBody>
          <a:bodyPr wrap="square">
            <a:spAutoFit/>
          </a:bodyPr>
          <a:lstStyle/>
          <a:p>
            <a:pPr algn="r"/>
            <a:r>
              <a:rPr lang="ja-JP" altLang="en-US" sz="1200" i="1" dirty="0">
                <a:latin typeface="Times New Roman" panose="02020603050405020304" pitchFamily="18" charset="0"/>
                <a:cs typeface="Times New Roman" panose="02020603050405020304" pitchFamily="18" charset="0"/>
              </a:rPr>
              <a:t>がん医療におけるコミュニケーション・スキル</a:t>
            </a:r>
            <a:r>
              <a:rPr lang="en-US" altLang="ja-JP" sz="1200" i="1" dirty="0">
                <a:latin typeface="Times New Roman" panose="02020603050405020304" pitchFamily="18" charset="0"/>
                <a:cs typeface="Times New Roman" panose="02020603050405020304" pitchFamily="18" charset="0"/>
              </a:rPr>
              <a:t>, 2007</a:t>
            </a:r>
          </a:p>
          <a:p>
            <a:pPr algn="r"/>
            <a:r>
              <a:rPr lang="ja-JP" altLang="en-US" sz="1200" i="1" dirty="0">
                <a:latin typeface="Times New Roman" panose="02020603050405020304" pitchFamily="18" charset="0"/>
                <a:cs typeface="Times New Roman" panose="02020603050405020304" pitchFamily="18" charset="0"/>
              </a:rPr>
              <a:t>精神腫瘍学</a:t>
            </a:r>
            <a:r>
              <a:rPr lang="en-US" altLang="ja-JP" sz="1200" i="1" dirty="0">
                <a:latin typeface="Times New Roman" panose="02020603050405020304" pitchFamily="18" charset="0"/>
                <a:cs typeface="Times New Roman" panose="02020603050405020304" pitchFamily="18" charset="0"/>
              </a:rPr>
              <a:t>, 2011</a:t>
            </a:r>
            <a:endParaRPr lang="ja-JP" altLang="en-US" sz="1200" i="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22929204"/>
      </p:ext>
    </p:extLst>
  </p:cSld>
  <p:clrMapOvr>
    <a:masterClrMapping/>
  </p:clrMapOvr>
  <mc:AlternateContent xmlns:mc="http://schemas.openxmlformats.org/markup-compatibility/2006" xmlns:p14="http://schemas.microsoft.com/office/powerpoint/2010/main">
    <mc:Choice Requires="p14">
      <p:transition spd="slow" p14:dur="2000" advTm="63212"/>
    </mc:Choice>
    <mc:Fallback xmlns="">
      <p:transition spd="slow" advTm="632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15C5C0CA-A7C7-46E6-A73F-31E0D5421745}"/>
              </a:ext>
            </a:extLst>
          </p:cNvPr>
          <p:cNvSpPr txBox="1">
            <a:spLocks/>
          </p:cNvSpPr>
          <p:nvPr/>
        </p:nvSpPr>
        <p:spPr>
          <a:xfrm>
            <a:off x="1865279" y="553043"/>
            <a:ext cx="8225778" cy="544205"/>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8" name="フリーフォーム 13">
            <a:extLst>
              <a:ext uri="{FF2B5EF4-FFF2-40B4-BE49-F238E27FC236}">
                <a16:creationId xmlns:a16="http://schemas.microsoft.com/office/drawing/2014/main" id="{FB5A08D7-B5C9-4EFE-9227-ED1592366E49}"/>
              </a:ext>
            </a:extLst>
          </p:cNvPr>
          <p:cNvSpPr/>
          <p:nvPr/>
        </p:nvSpPr>
        <p:spPr>
          <a:xfrm>
            <a:off x="5018098" y="4911292"/>
            <a:ext cx="1898179" cy="767612"/>
          </a:xfrm>
          <a:custGeom>
            <a:avLst/>
            <a:gdLst>
              <a:gd name="connsiteX0" fmla="*/ 0 w 1588568"/>
              <a:gd name="connsiteY0" fmla="*/ 741679 h 1483358"/>
              <a:gd name="connsiteX1" fmla="*/ 794284 w 1588568"/>
              <a:gd name="connsiteY1" fmla="*/ 0 h 1483358"/>
              <a:gd name="connsiteX2" fmla="*/ 1588568 w 1588568"/>
              <a:gd name="connsiteY2" fmla="*/ 741679 h 1483358"/>
              <a:gd name="connsiteX3" fmla="*/ 794284 w 1588568"/>
              <a:gd name="connsiteY3" fmla="*/ 1483358 h 1483358"/>
              <a:gd name="connsiteX4" fmla="*/ 0 w 1588568"/>
              <a:gd name="connsiteY4" fmla="*/ 741679 h 148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568" h="1483358">
                <a:moveTo>
                  <a:pt x="0" y="741679"/>
                </a:moveTo>
                <a:cubicBezTo>
                  <a:pt x="0" y="332061"/>
                  <a:pt x="355613" y="0"/>
                  <a:pt x="794284" y="0"/>
                </a:cubicBezTo>
                <a:cubicBezTo>
                  <a:pt x="1232955" y="0"/>
                  <a:pt x="1588568" y="332061"/>
                  <a:pt x="1588568" y="741679"/>
                </a:cubicBezTo>
                <a:cubicBezTo>
                  <a:pt x="1588568" y="1151297"/>
                  <a:pt x="1232955" y="1483358"/>
                  <a:pt x="794284" y="1483358"/>
                </a:cubicBezTo>
                <a:cubicBezTo>
                  <a:pt x="355613" y="1483358"/>
                  <a:pt x="0" y="1151297"/>
                  <a:pt x="0" y="741679"/>
                </a:cubicBezTo>
                <a:close/>
              </a:path>
            </a:pathLst>
          </a:custGeom>
          <a:no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07254" tIns="100754" rIns="107254" bIns="100754" spcCol="1270" anchor="ctr"/>
          <a:lstStyle/>
          <a:p>
            <a:pPr algn="ctr" defTabSz="318791">
              <a:lnSpc>
                <a:spcPct val="90000"/>
              </a:lnSpc>
              <a:spcBef>
                <a:spcPct val="0"/>
              </a:spcBef>
              <a:spcAft>
                <a:spcPct val="35000"/>
              </a:spcAft>
              <a:defRPr/>
            </a:pPr>
            <a:endParaRPr lang="ja-JP" altLang="en-US" sz="717" dirty="0">
              <a:solidFill>
                <a:prstClr val="black"/>
              </a:solidFill>
              <a:latin typeface="+mn-ea"/>
            </a:endParaRPr>
          </a:p>
        </p:txBody>
      </p:sp>
      <p:sp>
        <p:nvSpPr>
          <p:cNvPr id="9" name="テキスト ボックス 11">
            <a:extLst>
              <a:ext uri="{FF2B5EF4-FFF2-40B4-BE49-F238E27FC236}">
                <a16:creationId xmlns:a16="http://schemas.microsoft.com/office/drawing/2014/main" id="{0429F163-AB81-46C3-B1D6-D379A1F2DB6A}"/>
              </a:ext>
            </a:extLst>
          </p:cNvPr>
          <p:cNvSpPr txBox="1">
            <a:spLocks noChangeArrowheads="1"/>
          </p:cNvSpPr>
          <p:nvPr/>
        </p:nvSpPr>
        <p:spPr bwMode="auto">
          <a:xfrm>
            <a:off x="5129903" y="5131870"/>
            <a:ext cx="1430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400" dirty="0">
                <a:solidFill>
                  <a:srgbClr val="000000"/>
                </a:solidFill>
                <a:latin typeface="+mn-ea"/>
                <a:ea typeface="+mn-ea"/>
              </a:rPr>
              <a:t>医師</a:t>
            </a:r>
          </a:p>
        </p:txBody>
      </p:sp>
      <p:sp>
        <p:nvSpPr>
          <p:cNvPr id="14" name="テキスト ボックス 5">
            <a:extLst>
              <a:ext uri="{FF2B5EF4-FFF2-40B4-BE49-F238E27FC236}">
                <a16:creationId xmlns:a16="http://schemas.microsoft.com/office/drawing/2014/main" id="{4CC4B446-65EE-4510-A16F-1541B15C0349}"/>
              </a:ext>
            </a:extLst>
          </p:cNvPr>
          <p:cNvSpPr txBox="1">
            <a:spLocks noChangeArrowheads="1"/>
          </p:cNvSpPr>
          <p:nvPr/>
        </p:nvSpPr>
        <p:spPr bwMode="auto">
          <a:xfrm>
            <a:off x="5126927" y="1659748"/>
            <a:ext cx="1894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2400" dirty="0">
                <a:solidFill>
                  <a:srgbClr val="000000"/>
                </a:solidFill>
                <a:latin typeface="+mn-ea"/>
                <a:ea typeface="+mn-ea"/>
              </a:rPr>
              <a:t>患者・家族</a:t>
            </a:r>
          </a:p>
        </p:txBody>
      </p:sp>
      <p:sp>
        <p:nvSpPr>
          <p:cNvPr id="15" name="左カーブ矢印 37">
            <a:extLst>
              <a:ext uri="{FF2B5EF4-FFF2-40B4-BE49-F238E27FC236}">
                <a16:creationId xmlns:a16="http://schemas.microsoft.com/office/drawing/2014/main" id="{D0608406-590A-4536-A41E-70523010E90A}"/>
              </a:ext>
            </a:extLst>
          </p:cNvPr>
          <p:cNvSpPr/>
          <p:nvPr/>
        </p:nvSpPr>
        <p:spPr>
          <a:xfrm rot="10800000">
            <a:off x="3644877" y="1956925"/>
            <a:ext cx="1203568" cy="3480724"/>
          </a:xfrm>
          <a:prstGeom prst="curvedLeftArrow">
            <a:avLst>
              <a:gd name="adj1" fmla="val 17423"/>
              <a:gd name="adj2" fmla="val 45443"/>
              <a:gd name="adj3" fmla="val 25469"/>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900">
              <a:ln w="3175">
                <a:solidFill>
                  <a:prstClr val="black"/>
                </a:solidFill>
              </a:ln>
              <a:solidFill>
                <a:prstClr val="black"/>
              </a:solidFill>
              <a:latin typeface="+mn-ea"/>
            </a:endParaRPr>
          </a:p>
        </p:txBody>
      </p:sp>
      <p:sp>
        <p:nvSpPr>
          <p:cNvPr id="19" name="左カーブ矢印 39">
            <a:extLst>
              <a:ext uri="{FF2B5EF4-FFF2-40B4-BE49-F238E27FC236}">
                <a16:creationId xmlns:a16="http://schemas.microsoft.com/office/drawing/2014/main" id="{C8E64DE5-004D-440F-83CF-5C566C43C012}"/>
              </a:ext>
            </a:extLst>
          </p:cNvPr>
          <p:cNvSpPr/>
          <p:nvPr/>
        </p:nvSpPr>
        <p:spPr>
          <a:xfrm>
            <a:off x="7127536" y="2097265"/>
            <a:ext cx="1203568" cy="3480724"/>
          </a:xfrm>
          <a:prstGeom prst="curvedLeftArrow">
            <a:avLst>
              <a:gd name="adj1" fmla="val 17423"/>
              <a:gd name="adj2" fmla="val 45443"/>
              <a:gd name="adj3" fmla="val 254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760">
              <a:ln w="3175">
                <a:solidFill>
                  <a:prstClr val="black"/>
                </a:solidFill>
              </a:ln>
              <a:solidFill>
                <a:prstClr val="black"/>
              </a:solidFill>
              <a:latin typeface="+mn-ea"/>
            </a:endParaRPr>
          </a:p>
        </p:txBody>
      </p:sp>
      <p:sp>
        <p:nvSpPr>
          <p:cNvPr id="25" name="テキスト ボックス 11">
            <a:extLst>
              <a:ext uri="{FF2B5EF4-FFF2-40B4-BE49-F238E27FC236}">
                <a16:creationId xmlns:a16="http://schemas.microsoft.com/office/drawing/2014/main" id="{42564125-143F-9D0C-A6FF-BD39C0BE9AD5}"/>
              </a:ext>
            </a:extLst>
          </p:cNvPr>
          <p:cNvSpPr txBox="1">
            <a:spLocks noChangeArrowheads="1"/>
          </p:cNvSpPr>
          <p:nvPr/>
        </p:nvSpPr>
        <p:spPr bwMode="auto">
          <a:xfrm>
            <a:off x="3645469" y="3381882"/>
            <a:ext cx="10783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400">
                <a:solidFill>
                  <a:srgbClr val="000000"/>
                </a:solidFill>
                <a:latin typeface="+mn-ea"/>
                <a:ea typeface="+mn-ea"/>
              </a:rPr>
              <a:t>医学情報</a:t>
            </a:r>
            <a:endParaRPr lang="en-US" altLang="ja-JP" sz="2400" dirty="0">
              <a:solidFill>
                <a:srgbClr val="000000"/>
              </a:solidFill>
              <a:latin typeface="+mn-ea"/>
              <a:ea typeface="+mn-ea"/>
            </a:endParaRPr>
          </a:p>
        </p:txBody>
      </p:sp>
      <p:sp>
        <p:nvSpPr>
          <p:cNvPr id="26" name="テキスト ボックス 11">
            <a:extLst>
              <a:ext uri="{FF2B5EF4-FFF2-40B4-BE49-F238E27FC236}">
                <a16:creationId xmlns:a16="http://schemas.microsoft.com/office/drawing/2014/main" id="{E4294BCF-EB49-C639-BF02-EF2643D2182C}"/>
              </a:ext>
            </a:extLst>
          </p:cNvPr>
          <p:cNvSpPr txBox="1">
            <a:spLocks noChangeArrowheads="1"/>
          </p:cNvSpPr>
          <p:nvPr/>
        </p:nvSpPr>
        <p:spPr bwMode="auto">
          <a:xfrm>
            <a:off x="7116428" y="3524764"/>
            <a:ext cx="1430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400">
                <a:solidFill>
                  <a:srgbClr val="000000"/>
                </a:solidFill>
                <a:latin typeface="+mn-ea"/>
                <a:ea typeface="+mn-ea"/>
              </a:rPr>
              <a:t>同意</a:t>
            </a:r>
            <a:endParaRPr lang="en-US" altLang="ja-JP" sz="2400" dirty="0">
              <a:solidFill>
                <a:srgbClr val="000000"/>
              </a:solidFill>
              <a:latin typeface="+mn-ea"/>
              <a:ea typeface="+mn-ea"/>
            </a:endParaRPr>
          </a:p>
        </p:txBody>
      </p:sp>
      <p:sp>
        <p:nvSpPr>
          <p:cNvPr id="27" name="フリーフォーム 7">
            <a:extLst>
              <a:ext uri="{FF2B5EF4-FFF2-40B4-BE49-F238E27FC236}">
                <a16:creationId xmlns:a16="http://schemas.microsoft.com/office/drawing/2014/main" id="{57686D8E-A2E7-4435-8D05-51FA91E4346F}"/>
              </a:ext>
            </a:extLst>
          </p:cNvPr>
          <p:cNvSpPr/>
          <p:nvPr/>
        </p:nvSpPr>
        <p:spPr bwMode="auto">
          <a:xfrm>
            <a:off x="4688451" y="2925945"/>
            <a:ext cx="2511444" cy="1797270"/>
          </a:xfrm>
          <a:custGeom>
            <a:avLst/>
            <a:gdLst>
              <a:gd name="connsiteX0" fmla="*/ 0 w 4345118"/>
              <a:gd name="connsiteY0" fmla="*/ 1554042 h 3108083"/>
              <a:gd name="connsiteX1" fmla="*/ 2172559 w 4345118"/>
              <a:gd name="connsiteY1" fmla="*/ 0 h 3108083"/>
              <a:gd name="connsiteX2" fmla="*/ 4345118 w 4345118"/>
              <a:gd name="connsiteY2" fmla="*/ 1554042 h 3108083"/>
              <a:gd name="connsiteX3" fmla="*/ 2172559 w 4345118"/>
              <a:gd name="connsiteY3" fmla="*/ 3108084 h 3108083"/>
              <a:gd name="connsiteX4" fmla="*/ 0 w 4345118"/>
              <a:gd name="connsiteY4" fmla="*/ 1554042 h 310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118" h="3108083">
                <a:moveTo>
                  <a:pt x="0" y="1554042"/>
                </a:moveTo>
                <a:cubicBezTo>
                  <a:pt x="0" y="695768"/>
                  <a:pt x="972688" y="0"/>
                  <a:pt x="2172559" y="0"/>
                </a:cubicBezTo>
                <a:cubicBezTo>
                  <a:pt x="3372430" y="0"/>
                  <a:pt x="4345118" y="695768"/>
                  <a:pt x="4345118" y="1554042"/>
                </a:cubicBezTo>
                <a:cubicBezTo>
                  <a:pt x="4345118" y="2412316"/>
                  <a:pt x="3372430" y="3108084"/>
                  <a:pt x="2172559" y="3108084"/>
                </a:cubicBezTo>
                <a:cubicBezTo>
                  <a:pt x="972688" y="3108084"/>
                  <a:pt x="0" y="2412316"/>
                  <a:pt x="0" y="1554042"/>
                </a:cubicBezTo>
                <a:close/>
              </a:path>
            </a:pathLst>
          </a:custGeom>
          <a:solidFill>
            <a:srgbClr val="5B9BD5">
              <a:alpha val="49804"/>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280238" tIns="203811" rIns="280238" bIns="203811" spcCol="1270" anchor="ctr"/>
          <a:lstStyle/>
          <a:p>
            <a:pPr algn="ctr" defTabSz="412552">
              <a:lnSpc>
                <a:spcPct val="90000"/>
              </a:lnSpc>
              <a:spcBef>
                <a:spcPct val="0"/>
              </a:spcBef>
              <a:spcAft>
                <a:spcPct val="35000"/>
              </a:spcAft>
              <a:defRPr/>
            </a:pPr>
            <a:r>
              <a:rPr lang="ja-JP" altLang="en-US" sz="2000" b="1">
                <a:solidFill>
                  <a:prstClr val="black"/>
                </a:solidFill>
                <a:latin typeface="+mn-ea"/>
              </a:rPr>
              <a:t>インフォームド</a:t>
            </a:r>
            <a:endParaRPr lang="en-US" altLang="ja-JP" sz="2000" b="1" dirty="0">
              <a:solidFill>
                <a:prstClr val="black"/>
              </a:solidFill>
              <a:latin typeface="+mn-ea"/>
            </a:endParaRPr>
          </a:p>
          <a:p>
            <a:pPr algn="ctr" defTabSz="412552">
              <a:lnSpc>
                <a:spcPct val="90000"/>
              </a:lnSpc>
              <a:spcBef>
                <a:spcPct val="0"/>
              </a:spcBef>
              <a:spcAft>
                <a:spcPct val="35000"/>
              </a:spcAft>
              <a:defRPr/>
            </a:pPr>
            <a:r>
              <a:rPr lang="ja-JP" altLang="en-US" sz="2000" b="1">
                <a:solidFill>
                  <a:prstClr val="black"/>
                </a:solidFill>
                <a:latin typeface="+mn-ea"/>
              </a:rPr>
              <a:t>コンセント</a:t>
            </a:r>
            <a:endParaRPr lang="ja-JP" altLang="en-US" sz="2000" b="1" dirty="0">
              <a:solidFill>
                <a:prstClr val="black"/>
              </a:solidFill>
              <a:latin typeface="+mn-ea"/>
            </a:endParaRPr>
          </a:p>
        </p:txBody>
      </p:sp>
      <p:sp>
        <p:nvSpPr>
          <p:cNvPr id="28" name="テキスト ボックス 24">
            <a:extLst>
              <a:ext uri="{FF2B5EF4-FFF2-40B4-BE49-F238E27FC236}">
                <a16:creationId xmlns:a16="http://schemas.microsoft.com/office/drawing/2014/main" id="{F7BB3048-21EC-CA91-7CAB-D9EF5CCF0DDB}"/>
              </a:ext>
            </a:extLst>
          </p:cNvPr>
          <p:cNvSpPr txBox="1">
            <a:spLocks noChangeArrowheads="1"/>
          </p:cNvSpPr>
          <p:nvPr/>
        </p:nvSpPr>
        <p:spPr bwMode="auto">
          <a:xfrm>
            <a:off x="2528891" y="469900"/>
            <a:ext cx="65956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800" b="1" dirty="0">
                <a:solidFill>
                  <a:srgbClr val="000000"/>
                </a:solidFill>
                <a:latin typeface="+mj-ea"/>
                <a:ea typeface="+mj-ea"/>
              </a:rPr>
              <a:t>医療意思決定モデル：</a:t>
            </a:r>
            <a:r>
              <a:rPr lang="en-US" altLang="ja-JP" sz="2800" b="1" dirty="0">
                <a:solidFill>
                  <a:srgbClr val="000000"/>
                </a:solidFill>
                <a:latin typeface="+mj-ea"/>
                <a:ea typeface="+mj-ea"/>
              </a:rPr>
              <a:t>Informed</a:t>
            </a:r>
            <a:r>
              <a:rPr lang="ja-JP" altLang="en-US" sz="2800" b="1" dirty="0">
                <a:solidFill>
                  <a:srgbClr val="000000"/>
                </a:solidFill>
                <a:latin typeface="+mj-ea"/>
                <a:ea typeface="+mj-ea"/>
              </a:rPr>
              <a:t>型</a:t>
            </a:r>
            <a:endParaRPr lang="en-US" altLang="ja-JP" sz="2800" b="1" dirty="0">
              <a:solidFill>
                <a:srgbClr val="000000"/>
              </a:solidFill>
              <a:latin typeface="+mj-ea"/>
              <a:ea typeface="+mj-ea"/>
            </a:endParaRPr>
          </a:p>
        </p:txBody>
      </p:sp>
      <p:sp>
        <p:nvSpPr>
          <p:cNvPr id="10" name="思考の吹き出し: 雲形 1">
            <a:extLst>
              <a:ext uri="{FF2B5EF4-FFF2-40B4-BE49-F238E27FC236}">
                <a16:creationId xmlns:a16="http://schemas.microsoft.com/office/drawing/2014/main" id="{590A564F-A6BE-4F5E-C18F-3CF52062379F}"/>
              </a:ext>
            </a:extLst>
          </p:cNvPr>
          <p:cNvSpPr/>
          <p:nvPr/>
        </p:nvSpPr>
        <p:spPr>
          <a:xfrm>
            <a:off x="7653858" y="993120"/>
            <a:ext cx="3890442" cy="2553232"/>
          </a:xfrm>
          <a:prstGeom prst="cloudCallout">
            <a:avLst>
              <a:gd name="adj1" fmla="val -67715"/>
              <a:gd name="adj2" fmla="val -17193"/>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400"/>
              <a:t>あぁ</a:t>
            </a:r>
            <a:r>
              <a:rPr lang="ja-JP" altLang="en-US" sz="1400"/>
              <a:t>　</a:t>
            </a:r>
            <a:r>
              <a:rPr kumimoji="1" lang="ja-JP" altLang="en-US" sz="1400"/>
              <a:t>どう</a:t>
            </a:r>
            <a:r>
              <a:rPr kumimoji="1" lang="ja-JP" altLang="en-US" sz="1400" dirty="0"/>
              <a:t>しよう・・</a:t>
            </a:r>
            <a:r>
              <a:rPr kumimoji="1" lang="ja-JP" altLang="en-US" sz="1400"/>
              <a:t>・・</a:t>
            </a:r>
            <a:endParaRPr kumimoji="1" lang="en-US" altLang="ja-JP" sz="1400" dirty="0"/>
          </a:p>
          <a:p>
            <a:pPr algn="ctr"/>
            <a:r>
              <a:rPr lang="ja-JP" altLang="en-US" sz="1400"/>
              <a:t>がんだなんて・・・</a:t>
            </a:r>
            <a:endParaRPr lang="en-US" altLang="ja-JP" sz="1400" dirty="0"/>
          </a:p>
          <a:p>
            <a:pPr algn="ctr"/>
            <a:r>
              <a:rPr kumimoji="1" lang="ja-JP" altLang="en-US" sz="1400"/>
              <a:t>何</a:t>
            </a:r>
            <a:r>
              <a:rPr kumimoji="1" lang="ja-JP" altLang="en-US" sz="1400" dirty="0"/>
              <a:t>かの間違いじゃないか？</a:t>
            </a:r>
            <a:endParaRPr kumimoji="1" lang="en-US" altLang="ja-JP" sz="1400" dirty="0"/>
          </a:p>
          <a:p>
            <a:pPr algn="ctr"/>
            <a:r>
              <a:rPr kumimoji="1" lang="ja-JP" altLang="en-US" sz="1400"/>
              <a:t>えっ、治療、何</a:t>
            </a:r>
            <a:r>
              <a:rPr lang="ja-JP" altLang="en-US" sz="1400"/>
              <a:t>・・・</a:t>
            </a:r>
            <a:endParaRPr kumimoji="1" lang="en-US" altLang="ja-JP" sz="1400" dirty="0"/>
          </a:p>
          <a:p>
            <a:pPr algn="ctr"/>
            <a:r>
              <a:rPr kumimoji="1" lang="ja-JP" altLang="en-US" sz="1400"/>
              <a:t>先生なんて言ったんだ？</a:t>
            </a:r>
            <a:endParaRPr kumimoji="1" lang="en-US" altLang="ja-JP" sz="1400" dirty="0"/>
          </a:p>
          <a:p>
            <a:pPr algn="ctr"/>
            <a:r>
              <a:rPr kumimoji="1" lang="ja-JP" altLang="en-US" sz="1400"/>
              <a:t>わからない</a:t>
            </a:r>
            <a:r>
              <a:rPr lang="ja-JP" altLang="en-US" sz="1400"/>
              <a:t>・・・</a:t>
            </a:r>
            <a:endParaRPr kumimoji="1" lang="en-US" altLang="ja-JP" sz="1400" dirty="0"/>
          </a:p>
          <a:p>
            <a:pPr algn="ctr"/>
            <a:r>
              <a:rPr lang="ja-JP" altLang="en-US" sz="1400"/>
              <a:t>自分で決めろということ？</a:t>
            </a:r>
            <a:endParaRPr lang="en-US" altLang="ja-JP" sz="1400" dirty="0"/>
          </a:p>
        </p:txBody>
      </p:sp>
      <p:sp>
        <p:nvSpPr>
          <p:cNvPr id="11" name="吹き出し: 角を丸めた四角形 1">
            <a:extLst>
              <a:ext uri="{FF2B5EF4-FFF2-40B4-BE49-F238E27FC236}">
                <a16:creationId xmlns:a16="http://schemas.microsoft.com/office/drawing/2014/main" id="{CF865848-27C7-62E7-FD1A-DB500CB5B550}"/>
              </a:ext>
            </a:extLst>
          </p:cNvPr>
          <p:cNvSpPr/>
          <p:nvPr/>
        </p:nvSpPr>
        <p:spPr>
          <a:xfrm>
            <a:off x="534077" y="3071992"/>
            <a:ext cx="2986217" cy="1203204"/>
          </a:xfrm>
          <a:prstGeom prst="wedgeRoundRectCallout">
            <a:avLst>
              <a:gd name="adj1" fmla="val -19507"/>
              <a:gd name="adj2" fmla="val 49821"/>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a:solidFill>
                  <a:schemeClr val="tx1"/>
                </a:solidFill>
              </a:rPr>
              <a:t>検査の結果、○○がん</a:t>
            </a:r>
            <a:r>
              <a:rPr kumimoji="1" lang="ja-JP" altLang="en-US" sz="1600" dirty="0">
                <a:solidFill>
                  <a:schemeClr val="tx1"/>
                </a:solidFill>
              </a:rPr>
              <a:t>です。</a:t>
            </a:r>
            <a:endParaRPr kumimoji="1" lang="en-US" altLang="ja-JP" sz="1600" dirty="0">
              <a:solidFill>
                <a:schemeClr val="tx1"/>
              </a:solidFill>
            </a:endParaRPr>
          </a:p>
          <a:p>
            <a:r>
              <a:rPr kumimoji="1" lang="ja-JP" altLang="en-US" sz="1600">
                <a:solidFill>
                  <a:schemeClr val="tx1"/>
                </a:solidFill>
              </a:rPr>
              <a:t>ステージ△期で、治療は</a:t>
            </a:r>
            <a:r>
              <a:rPr kumimoji="1" lang="en-US" altLang="ja-JP" sz="1600" dirty="0">
                <a:solidFill>
                  <a:schemeClr val="tx1"/>
                </a:solidFill>
              </a:rPr>
              <a:t>〜</a:t>
            </a:r>
            <a:endParaRPr kumimoji="1" lang="ja-JP" altLang="en-US" sz="1600" dirty="0">
              <a:solidFill>
                <a:schemeClr val="tx1"/>
              </a:solidFill>
            </a:endParaRPr>
          </a:p>
        </p:txBody>
      </p:sp>
      <p:sp>
        <p:nvSpPr>
          <p:cNvPr id="12" name="テキスト ボックス 24">
            <a:extLst>
              <a:ext uri="{FF2B5EF4-FFF2-40B4-BE49-F238E27FC236}">
                <a16:creationId xmlns:a16="http://schemas.microsoft.com/office/drawing/2014/main" id="{50840C8A-0F89-EA99-AB35-89AB77807D5E}"/>
              </a:ext>
            </a:extLst>
          </p:cNvPr>
          <p:cNvSpPr txBox="1">
            <a:spLocks noChangeArrowheads="1"/>
          </p:cNvSpPr>
          <p:nvPr/>
        </p:nvSpPr>
        <p:spPr bwMode="auto">
          <a:xfrm>
            <a:off x="1188034" y="5805610"/>
            <a:ext cx="99014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800" b="1">
                <a:solidFill>
                  <a:srgbClr val="000000"/>
                </a:solidFill>
                <a:latin typeface="+mj-ea"/>
                <a:ea typeface="+mj-ea"/>
              </a:rPr>
              <a:t>がん診断・治療情報が医師→患者へ一方向で伝えられる</a:t>
            </a:r>
            <a:endParaRPr lang="en-US" altLang="ja-JP" sz="2800" b="1" dirty="0">
              <a:solidFill>
                <a:srgbClr val="000000"/>
              </a:solidFill>
              <a:latin typeface="+mj-ea"/>
              <a:ea typeface="+mj-ea"/>
            </a:endParaRPr>
          </a:p>
        </p:txBody>
      </p:sp>
      <p:sp>
        <p:nvSpPr>
          <p:cNvPr id="16" name="テキスト ボックス 15">
            <a:extLst>
              <a:ext uri="{FF2B5EF4-FFF2-40B4-BE49-F238E27FC236}">
                <a16:creationId xmlns:a16="http://schemas.microsoft.com/office/drawing/2014/main" id="{5DD42131-33CA-4DAB-BD51-D52442D7FF4D}"/>
              </a:ext>
            </a:extLst>
          </p:cNvPr>
          <p:cNvSpPr txBox="1"/>
          <p:nvPr/>
        </p:nvSpPr>
        <p:spPr>
          <a:xfrm>
            <a:off x="8174184" y="6251855"/>
            <a:ext cx="3422103"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fr-FR" altLang="ja-JP" sz="1200" b="0" i="1" u="none" strike="noStrike" kern="1200" cap="none" spc="0" normalizeH="0" baseline="0" noProof="0" dirty="0">
                <a:ln>
                  <a:noFill/>
                </a:ln>
                <a:solidFill>
                  <a:srgbClr val="333333"/>
                </a:solidFill>
                <a:effectLst/>
                <a:uLnTx/>
                <a:uFillTx/>
                <a:latin typeface="Times New Roman" panose="02020603050405020304" pitchFamily="18" charset="0"/>
                <a:ea typeface="游ゴシック Medium" panose="020B0500000000000000" pitchFamily="50" charset="-128"/>
                <a:cs typeface="Times New Roman" panose="02020603050405020304" pitchFamily="18" charset="0"/>
              </a:rPr>
              <a:t>Charles et al., Social Science &amp; Medicine,1999</a:t>
            </a:r>
            <a:endParaRPr kumimoji="1" lang="ja-JP" altLang="en-US" sz="1200" b="0" i="1" u="none" strike="noStrike" kern="1200" cap="none" spc="0" normalizeH="0" baseline="0" noProof="0" dirty="0">
              <a:ln>
                <a:noFill/>
              </a:ln>
              <a:solidFill>
                <a:srgbClr val="292934"/>
              </a:solidFill>
              <a:effectLst/>
              <a:uLnTx/>
              <a:uFillTx/>
              <a:latin typeface="Times New Roman" panose="02020603050405020304" pitchFamily="18" charset="0"/>
              <a:ea typeface="メイリオ"/>
              <a:cs typeface="Times New Roman" panose="02020603050405020304" pitchFamily="18" charset="0"/>
            </a:endParaRPr>
          </a:p>
        </p:txBody>
      </p:sp>
    </p:spTree>
    <p:custDataLst>
      <p:tags r:id="rId1"/>
    </p:custDataLst>
    <p:extLst>
      <p:ext uri="{BB962C8B-B14F-4D97-AF65-F5344CB8AC3E}">
        <p14:creationId xmlns:p14="http://schemas.microsoft.com/office/powerpoint/2010/main" val="1218432026"/>
      </p:ext>
    </p:extLst>
  </p:cSld>
  <p:clrMapOvr>
    <a:masterClrMapping/>
  </p:clrMapOvr>
  <mc:AlternateContent xmlns:mc="http://schemas.openxmlformats.org/markup-compatibility/2006" xmlns:p14="http://schemas.microsoft.com/office/powerpoint/2010/main">
    <mc:Choice Requires="p14">
      <p:transition spd="slow" p14:dur="2000" advTm="29807"/>
    </mc:Choice>
    <mc:Fallback xmlns="">
      <p:transition spd="slow" advTm="29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1C537-F7CE-4BF5-3ECB-ABEEA895C9DE}"/>
            </a:ext>
          </a:extLst>
        </p:cNvPr>
        <p:cNvGrpSpPr/>
        <p:nvPr/>
      </p:nvGrpSpPr>
      <p:grpSpPr>
        <a:xfrm>
          <a:off x="0" y="0"/>
          <a:ext cx="0" cy="0"/>
          <a:chOff x="0" y="0"/>
          <a:chExt cx="0" cy="0"/>
        </a:xfrm>
      </p:grpSpPr>
      <p:sp>
        <p:nvSpPr>
          <p:cNvPr id="5" name="タイトル 1">
            <a:extLst>
              <a:ext uri="{FF2B5EF4-FFF2-40B4-BE49-F238E27FC236}">
                <a16:creationId xmlns:a16="http://schemas.microsoft.com/office/drawing/2014/main" id="{DB24BFCF-8F8C-967B-03B3-A8327C1B13DC}"/>
              </a:ext>
            </a:extLst>
          </p:cNvPr>
          <p:cNvSpPr txBox="1">
            <a:spLocks/>
          </p:cNvSpPr>
          <p:nvPr/>
        </p:nvSpPr>
        <p:spPr>
          <a:xfrm>
            <a:off x="1865279" y="553043"/>
            <a:ext cx="8225778" cy="544205"/>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endParaRPr>
          </a:p>
        </p:txBody>
      </p:sp>
      <p:sp>
        <p:nvSpPr>
          <p:cNvPr id="8" name="フリーフォーム 13">
            <a:extLst>
              <a:ext uri="{FF2B5EF4-FFF2-40B4-BE49-F238E27FC236}">
                <a16:creationId xmlns:a16="http://schemas.microsoft.com/office/drawing/2014/main" id="{9B778FF3-F216-BA09-E532-4B9F868E5F68}"/>
              </a:ext>
            </a:extLst>
          </p:cNvPr>
          <p:cNvSpPr/>
          <p:nvPr/>
        </p:nvSpPr>
        <p:spPr>
          <a:xfrm>
            <a:off x="4878398" y="4452501"/>
            <a:ext cx="1898179" cy="767612"/>
          </a:xfrm>
          <a:custGeom>
            <a:avLst/>
            <a:gdLst>
              <a:gd name="connsiteX0" fmla="*/ 0 w 1588568"/>
              <a:gd name="connsiteY0" fmla="*/ 741679 h 1483358"/>
              <a:gd name="connsiteX1" fmla="*/ 794284 w 1588568"/>
              <a:gd name="connsiteY1" fmla="*/ 0 h 1483358"/>
              <a:gd name="connsiteX2" fmla="*/ 1588568 w 1588568"/>
              <a:gd name="connsiteY2" fmla="*/ 741679 h 1483358"/>
              <a:gd name="connsiteX3" fmla="*/ 794284 w 1588568"/>
              <a:gd name="connsiteY3" fmla="*/ 1483358 h 1483358"/>
              <a:gd name="connsiteX4" fmla="*/ 0 w 1588568"/>
              <a:gd name="connsiteY4" fmla="*/ 741679 h 148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568" h="1483358">
                <a:moveTo>
                  <a:pt x="0" y="741679"/>
                </a:moveTo>
                <a:cubicBezTo>
                  <a:pt x="0" y="332061"/>
                  <a:pt x="355613" y="0"/>
                  <a:pt x="794284" y="0"/>
                </a:cubicBezTo>
                <a:cubicBezTo>
                  <a:pt x="1232955" y="0"/>
                  <a:pt x="1588568" y="332061"/>
                  <a:pt x="1588568" y="741679"/>
                </a:cubicBezTo>
                <a:cubicBezTo>
                  <a:pt x="1588568" y="1151297"/>
                  <a:pt x="1232955" y="1483358"/>
                  <a:pt x="794284" y="1483358"/>
                </a:cubicBezTo>
                <a:cubicBezTo>
                  <a:pt x="355613" y="1483358"/>
                  <a:pt x="0" y="1151297"/>
                  <a:pt x="0" y="741679"/>
                </a:cubicBezTo>
                <a:close/>
              </a:path>
            </a:pathLst>
          </a:custGeom>
          <a:no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07254" tIns="100754" rIns="107254" bIns="100754" spcCol="1270" anchor="ctr"/>
          <a:lstStyle/>
          <a:p>
            <a:pPr algn="ctr" defTabSz="318791">
              <a:lnSpc>
                <a:spcPct val="90000"/>
              </a:lnSpc>
              <a:spcBef>
                <a:spcPct val="0"/>
              </a:spcBef>
              <a:spcAft>
                <a:spcPct val="35000"/>
              </a:spcAft>
              <a:defRPr/>
            </a:pPr>
            <a:endParaRPr lang="ja-JP" altLang="en-US" sz="717" dirty="0">
              <a:solidFill>
                <a:prstClr val="black"/>
              </a:solidFill>
              <a:latin typeface="+mn-ea"/>
            </a:endParaRPr>
          </a:p>
        </p:txBody>
      </p:sp>
      <p:sp>
        <p:nvSpPr>
          <p:cNvPr id="9" name="テキスト ボックス 11">
            <a:extLst>
              <a:ext uri="{FF2B5EF4-FFF2-40B4-BE49-F238E27FC236}">
                <a16:creationId xmlns:a16="http://schemas.microsoft.com/office/drawing/2014/main" id="{3F65E51C-315E-989D-E488-2A2811E57334}"/>
              </a:ext>
            </a:extLst>
          </p:cNvPr>
          <p:cNvSpPr txBox="1">
            <a:spLocks noChangeArrowheads="1"/>
          </p:cNvSpPr>
          <p:nvPr/>
        </p:nvSpPr>
        <p:spPr bwMode="auto">
          <a:xfrm>
            <a:off x="5121742" y="4673079"/>
            <a:ext cx="1430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400" dirty="0">
                <a:solidFill>
                  <a:srgbClr val="000000"/>
                </a:solidFill>
                <a:latin typeface="+mn-ea"/>
                <a:ea typeface="+mn-ea"/>
              </a:rPr>
              <a:t>医師</a:t>
            </a:r>
          </a:p>
        </p:txBody>
      </p:sp>
      <p:sp>
        <p:nvSpPr>
          <p:cNvPr id="13" name="フリーフォーム 7">
            <a:extLst>
              <a:ext uri="{FF2B5EF4-FFF2-40B4-BE49-F238E27FC236}">
                <a16:creationId xmlns:a16="http://schemas.microsoft.com/office/drawing/2014/main" id="{8535ACF0-75BA-8E44-182C-D18B4D2B51F5}"/>
              </a:ext>
            </a:extLst>
          </p:cNvPr>
          <p:cNvSpPr/>
          <p:nvPr/>
        </p:nvSpPr>
        <p:spPr bwMode="auto">
          <a:xfrm>
            <a:off x="4190276" y="2443794"/>
            <a:ext cx="3293768" cy="1797270"/>
          </a:xfrm>
          <a:custGeom>
            <a:avLst/>
            <a:gdLst>
              <a:gd name="connsiteX0" fmla="*/ 0 w 4345118"/>
              <a:gd name="connsiteY0" fmla="*/ 1554042 h 3108083"/>
              <a:gd name="connsiteX1" fmla="*/ 2172559 w 4345118"/>
              <a:gd name="connsiteY1" fmla="*/ 0 h 3108083"/>
              <a:gd name="connsiteX2" fmla="*/ 4345118 w 4345118"/>
              <a:gd name="connsiteY2" fmla="*/ 1554042 h 3108083"/>
              <a:gd name="connsiteX3" fmla="*/ 2172559 w 4345118"/>
              <a:gd name="connsiteY3" fmla="*/ 3108084 h 3108083"/>
              <a:gd name="connsiteX4" fmla="*/ 0 w 4345118"/>
              <a:gd name="connsiteY4" fmla="*/ 1554042 h 310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118" h="3108083">
                <a:moveTo>
                  <a:pt x="0" y="1554042"/>
                </a:moveTo>
                <a:cubicBezTo>
                  <a:pt x="0" y="695768"/>
                  <a:pt x="972688" y="0"/>
                  <a:pt x="2172559" y="0"/>
                </a:cubicBezTo>
                <a:cubicBezTo>
                  <a:pt x="3372430" y="0"/>
                  <a:pt x="4345118" y="695768"/>
                  <a:pt x="4345118" y="1554042"/>
                </a:cubicBezTo>
                <a:cubicBezTo>
                  <a:pt x="4345118" y="2412316"/>
                  <a:pt x="3372430" y="3108084"/>
                  <a:pt x="2172559" y="3108084"/>
                </a:cubicBezTo>
                <a:cubicBezTo>
                  <a:pt x="972688" y="3108084"/>
                  <a:pt x="0" y="2412316"/>
                  <a:pt x="0" y="1554042"/>
                </a:cubicBezTo>
                <a:close/>
              </a:path>
            </a:pathLst>
          </a:custGeom>
          <a:solidFill>
            <a:srgbClr val="5B9BD5">
              <a:alpha val="49804"/>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280238" tIns="203811" rIns="280238" bIns="203811" spcCol="1270" anchor="ctr"/>
          <a:lstStyle/>
          <a:p>
            <a:pPr algn="ctr" defTabSz="412552">
              <a:lnSpc>
                <a:spcPts val="1055"/>
              </a:lnSpc>
              <a:spcBef>
                <a:spcPct val="0"/>
              </a:spcBef>
              <a:spcAft>
                <a:spcPct val="35000"/>
              </a:spcAft>
              <a:defRPr/>
            </a:pPr>
            <a:r>
              <a:rPr lang="ja-JP" altLang="en-US" sz="2000" b="1">
                <a:solidFill>
                  <a:prstClr val="black"/>
                </a:solidFill>
                <a:latin typeface="+mn-ea"/>
              </a:rPr>
              <a:t>情報共有</a:t>
            </a:r>
            <a:endParaRPr lang="en-US" altLang="ja-JP" sz="2000" b="1" dirty="0">
              <a:solidFill>
                <a:prstClr val="black"/>
              </a:solidFill>
              <a:latin typeface="+mn-ea"/>
            </a:endParaRPr>
          </a:p>
          <a:p>
            <a:pPr algn="ctr" defTabSz="412552">
              <a:lnSpc>
                <a:spcPts val="1055"/>
              </a:lnSpc>
              <a:spcBef>
                <a:spcPct val="0"/>
              </a:spcBef>
              <a:spcAft>
                <a:spcPct val="35000"/>
              </a:spcAft>
              <a:defRPr/>
            </a:pPr>
            <a:endParaRPr lang="en-US" altLang="ja-JP" sz="2000" b="1" dirty="0">
              <a:solidFill>
                <a:prstClr val="black"/>
              </a:solidFill>
              <a:latin typeface="+mn-ea"/>
            </a:endParaRPr>
          </a:p>
          <a:p>
            <a:pPr algn="ctr" defTabSz="412552">
              <a:lnSpc>
                <a:spcPts val="1055"/>
              </a:lnSpc>
              <a:spcBef>
                <a:spcPct val="0"/>
              </a:spcBef>
              <a:spcAft>
                <a:spcPct val="35000"/>
              </a:spcAft>
              <a:defRPr/>
            </a:pPr>
            <a:r>
              <a:rPr lang="ja-JP" altLang="en-US" sz="2000" b="1">
                <a:solidFill>
                  <a:prstClr val="black"/>
                </a:solidFill>
                <a:latin typeface="+mn-ea"/>
              </a:rPr>
              <a:t>協働意思決定</a:t>
            </a:r>
            <a:endParaRPr lang="en-US" altLang="ja-JP" sz="2000" b="1" dirty="0">
              <a:solidFill>
                <a:prstClr val="black"/>
              </a:solidFill>
              <a:latin typeface="+mn-ea"/>
            </a:endParaRPr>
          </a:p>
          <a:p>
            <a:pPr algn="ctr" defTabSz="412552">
              <a:lnSpc>
                <a:spcPts val="1055"/>
              </a:lnSpc>
              <a:spcBef>
                <a:spcPct val="0"/>
              </a:spcBef>
              <a:spcAft>
                <a:spcPct val="35000"/>
              </a:spcAft>
              <a:defRPr/>
            </a:pPr>
            <a:r>
              <a:rPr lang="en-US" altLang="ja-JP" sz="1600" b="1" dirty="0">
                <a:solidFill>
                  <a:prstClr val="black"/>
                </a:solidFill>
                <a:latin typeface="+mn-ea"/>
              </a:rPr>
              <a:t>Shared Decision Making</a:t>
            </a:r>
          </a:p>
        </p:txBody>
      </p:sp>
      <p:sp>
        <p:nvSpPr>
          <p:cNvPr id="14" name="テキスト ボックス 5">
            <a:extLst>
              <a:ext uri="{FF2B5EF4-FFF2-40B4-BE49-F238E27FC236}">
                <a16:creationId xmlns:a16="http://schemas.microsoft.com/office/drawing/2014/main" id="{775CFD4F-C409-CCF8-D599-885795CA37BD}"/>
              </a:ext>
            </a:extLst>
          </p:cNvPr>
          <p:cNvSpPr txBox="1">
            <a:spLocks noChangeArrowheads="1"/>
          </p:cNvSpPr>
          <p:nvPr/>
        </p:nvSpPr>
        <p:spPr bwMode="auto">
          <a:xfrm>
            <a:off x="5409779" y="1113944"/>
            <a:ext cx="996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2400">
                <a:solidFill>
                  <a:srgbClr val="000000"/>
                </a:solidFill>
                <a:latin typeface="+mn-ea"/>
                <a:ea typeface="+mn-ea"/>
              </a:rPr>
              <a:t>患者</a:t>
            </a:r>
            <a:endParaRPr lang="en-US" altLang="ja-JP" sz="2400" dirty="0">
              <a:solidFill>
                <a:srgbClr val="000000"/>
              </a:solidFill>
              <a:latin typeface="+mn-ea"/>
              <a:ea typeface="+mn-ea"/>
            </a:endParaRPr>
          </a:p>
          <a:p>
            <a:pPr fontAlgn="base">
              <a:spcBef>
                <a:spcPct val="0"/>
              </a:spcBef>
              <a:spcAft>
                <a:spcPct val="0"/>
              </a:spcAft>
            </a:pPr>
            <a:r>
              <a:rPr lang="ja-JP" altLang="en-US" sz="2400">
                <a:solidFill>
                  <a:srgbClr val="000000"/>
                </a:solidFill>
                <a:latin typeface="+mn-ea"/>
                <a:ea typeface="+mn-ea"/>
              </a:rPr>
              <a:t>家族</a:t>
            </a:r>
            <a:endParaRPr lang="ja-JP" altLang="en-US" sz="2400" dirty="0">
              <a:solidFill>
                <a:srgbClr val="000000"/>
              </a:solidFill>
              <a:latin typeface="+mn-ea"/>
              <a:ea typeface="+mn-ea"/>
            </a:endParaRPr>
          </a:p>
        </p:txBody>
      </p:sp>
      <p:sp>
        <p:nvSpPr>
          <p:cNvPr id="15" name="左カーブ矢印 37">
            <a:extLst>
              <a:ext uri="{FF2B5EF4-FFF2-40B4-BE49-F238E27FC236}">
                <a16:creationId xmlns:a16="http://schemas.microsoft.com/office/drawing/2014/main" id="{EF578405-78BF-F502-A052-AE019CC527BD}"/>
              </a:ext>
            </a:extLst>
          </p:cNvPr>
          <p:cNvSpPr/>
          <p:nvPr/>
        </p:nvSpPr>
        <p:spPr>
          <a:xfrm rot="10800000">
            <a:off x="3245035" y="1498134"/>
            <a:ext cx="1463710" cy="3480724"/>
          </a:xfrm>
          <a:prstGeom prst="curvedLeftArrow">
            <a:avLst>
              <a:gd name="adj1" fmla="val 17423"/>
              <a:gd name="adj2" fmla="val 45443"/>
              <a:gd name="adj3" fmla="val 25469"/>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900">
              <a:ln w="3175">
                <a:solidFill>
                  <a:prstClr val="black"/>
                </a:solidFill>
              </a:ln>
              <a:solidFill>
                <a:prstClr val="black"/>
              </a:solidFill>
              <a:latin typeface="+mn-ea"/>
            </a:endParaRPr>
          </a:p>
        </p:txBody>
      </p:sp>
      <p:sp>
        <p:nvSpPr>
          <p:cNvPr id="16" name="テキスト ボックス 15">
            <a:extLst>
              <a:ext uri="{FF2B5EF4-FFF2-40B4-BE49-F238E27FC236}">
                <a16:creationId xmlns:a16="http://schemas.microsoft.com/office/drawing/2014/main" id="{365FE5DA-356A-56AE-08BF-E94A9075EEED}"/>
              </a:ext>
            </a:extLst>
          </p:cNvPr>
          <p:cNvSpPr txBox="1"/>
          <p:nvPr/>
        </p:nvSpPr>
        <p:spPr>
          <a:xfrm rot="16200000">
            <a:off x="3878574" y="2680324"/>
            <a:ext cx="1682769" cy="1379643"/>
          </a:xfrm>
          <a:prstGeom prst="rect">
            <a:avLst/>
          </a:prstGeom>
          <a:noFill/>
        </p:spPr>
        <p:txBody>
          <a:bodyPr spcFirstLastPara="1">
            <a:prstTxWarp prst="textArchUp">
              <a:avLst>
                <a:gd name="adj" fmla="val 11154652"/>
              </a:avLst>
            </a:prstTxWarp>
            <a:spAutoFit/>
          </a:bodyPr>
          <a:lstStyle/>
          <a:p>
            <a:pPr algn="ctr" defTabSz="385763">
              <a:defRPr/>
            </a:pPr>
            <a:r>
              <a:rPr lang="ja-JP" altLang="en-US" sz="2000" dirty="0">
                <a:solidFill>
                  <a:prstClr val="black"/>
                </a:solidFill>
                <a:latin typeface="+mn-ea"/>
              </a:rPr>
              <a:t>質問促進・共感・敬意</a:t>
            </a:r>
            <a:endParaRPr lang="en-US" altLang="ja-JP" sz="2000" dirty="0">
              <a:solidFill>
                <a:prstClr val="black"/>
              </a:solidFill>
              <a:latin typeface="+mn-ea"/>
            </a:endParaRPr>
          </a:p>
          <a:p>
            <a:pPr algn="ctr" defTabSz="385763">
              <a:defRPr/>
            </a:pPr>
            <a:r>
              <a:rPr lang="ja-JP" altLang="en-US" sz="2000">
                <a:solidFill>
                  <a:prstClr val="black"/>
                </a:solidFill>
                <a:latin typeface="+mn-ea"/>
              </a:rPr>
              <a:t>治療の提案</a:t>
            </a:r>
            <a:endParaRPr lang="ja-JP" altLang="en-US" sz="2000" dirty="0">
              <a:solidFill>
                <a:prstClr val="black"/>
              </a:solidFill>
              <a:latin typeface="+mn-ea"/>
            </a:endParaRPr>
          </a:p>
        </p:txBody>
      </p:sp>
      <p:sp>
        <p:nvSpPr>
          <p:cNvPr id="18" name="正方形/長方形 17">
            <a:extLst>
              <a:ext uri="{FF2B5EF4-FFF2-40B4-BE49-F238E27FC236}">
                <a16:creationId xmlns:a16="http://schemas.microsoft.com/office/drawing/2014/main" id="{046531BA-8F89-9454-E1C6-44C45EBF7ABE}"/>
              </a:ext>
            </a:extLst>
          </p:cNvPr>
          <p:cNvSpPr/>
          <p:nvPr/>
        </p:nvSpPr>
        <p:spPr>
          <a:xfrm>
            <a:off x="4030136" y="3991932"/>
            <a:ext cx="3690728" cy="349396"/>
          </a:xfrm>
          <a:prstGeom prst="rect">
            <a:avLst/>
          </a:prstGeom>
        </p:spPr>
        <p:txBody>
          <a:bodyPr>
            <a:spAutoFit/>
          </a:bodyPr>
          <a:lstStyle/>
          <a:p>
            <a:pPr algn="ctr" defTabSz="385763">
              <a:defRPr/>
            </a:pPr>
            <a:endParaRPr lang="en-US" altLang="ja-JP" sz="760" dirty="0">
              <a:solidFill>
                <a:prstClr val="black"/>
              </a:solidFill>
              <a:latin typeface="+mn-ea"/>
            </a:endParaRPr>
          </a:p>
        </p:txBody>
      </p:sp>
      <p:sp>
        <p:nvSpPr>
          <p:cNvPr id="19" name="左カーブ矢印 39">
            <a:extLst>
              <a:ext uri="{FF2B5EF4-FFF2-40B4-BE49-F238E27FC236}">
                <a16:creationId xmlns:a16="http://schemas.microsoft.com/office/drawing/2014/main" id="{BFEFF913-DE6B-231F-8C31-3E8D145C60EA}"/>
              </a:ext>
            </a:extLst>
          </p:cNvPr>
          <p:cNvSpPr/>
          <p:nvPr/>
        </p:nvSpPr>
        <p:spPr>
          <a:xfrm>
            <a:off x="6987836" y="1638474"/>
            <a:ext cx="1559184" cy="3480724"/>
          </a:xfrm>
          <a:prstGeom prst="curvedLeftArrow">
            <a:avLst>
              <a:gd name="adj1" fmla="val 17423"/>
              <a:gd name="adj2" fmla="val 45443"/>
              <a:gd name="adj3" fmla="val 254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760">
              <a:ln w="3175">
                <a:solidFill>
                  <a:prstClr val="black"/>
                </a:solidFill>
              </a:ln>
              <a:solidFill>
                <a:prstClr val="black"/>
              </a:solidFill>
              <a:latin typeface="+mn-ea"/>
            </a:endParaRPr>
          </a:p>
        </p:txBody>
      </p:sp>
      <p:sp>
        <p:nvSpPr>
          <p:cNvPr id="20" name="テキスト ボックス 19">
            <a:extLst>
              <a:ext uri="{FF2B5EF4-FFF2-40B4-BE49-F238E27FC236}">
                <a16:creationId xmlns:a16="http://schemas.microsoft.com/office/drawing/2014/main" id="{5475CF1C-B041-53A4-C1D3-826A9C095E2A}"/>
              </a:ext>
            </a:extLst>
          </p:cNvPr>
          <p:cNvSpPr txBox="1"/>
          <p:nvPr/>
        </p:nvSpPr>
        <p:spPr>
          <a:xfrm rot="5400000">
            <a:off x="6181531" y="2775116"/>
            <a:ext cx="1716409" cy="974314"/>
          </a:xfrm>
          <a:prstGeom prst="rect">
            <a:avLst/>
          </a:prstGeom>
          <a:noFill/>
        </p:spPr>
        <p:txBody>
          <a:bodyPr spcFirstLastPara="1">
            <a:prstTxWarp prst="textArchUp">
              <a:avLst>
                <a:gd name="adj" fmla="val 11154652"/>
              </a:avLst>
            </a:prstTxWarp>
            <a:spAutoFit/>
          </a:bodyPr>
          <a:lstStyle/>
          <a:p>
            <a:pPr algn="ctr" defTabSz="385763">
              <a:defRPr/>
            </a:pPr>
            <a:r>
              <a:rPr lang="ja-JP" altLang="en-US" sz="2000" dirty="0">
                <a:solidFill>
                  <a:prstClr val="black"/>
                </a:solidFill>
                <a:latin typeface="+mn-ea"/>
              </a:rPr>
              <a:t>価値観に添った治療</a:t>
            </a:r>
            <a:endParaRPr lang="en-US" altLang="ja-JP" sz="2000" dirty="0">
              <a:solidFill>
                <a:prstClr val="black"/>
              </a:solidFill>
              <a:latin typeface="+mn-ea"/>
            </a:endParaRPr>
          </a:p>
          <a:p>
            <a:pPr algn="ctr" defTabSz="385763">
              <a:defRPr/>
            </a:pPr>
            <a:r>
              <a:rPr lang="ja-JP" altLang="en-US" sz="2000" dirty="0">
                <a:solidFill>
                  <a:prstClr val="black"/>
                </a:solidFill>
                <a:latin typeface="+mn-ea"/>
              </a:rPr>
              <a:t>生活の意向・目標</a:t>
            </a:r>
            <a:endParaRPr lang="en-US" altLang="ja-JP" sz="2000" dirty="0">
              <a:solidFill>
                <a:prstClr val="black"/>
              </a:solidFill>
              <a:latin typeface="+mn-ea"/>
            </a:endParaRPr>
          </a:p>
          <a:p>
            <a:pPr algn="ctr" defTabSz="385763">
              <a:defRPr/>
            </a:pPr>
            <a:r>
              <a:rPr lang="ja-JP" altLang="en-US" sz="2000" dirty="0">
                <a:solidFill>
                  <a:prstClr val="black"/>
                </a:solidFill>
                <a:latin typeface="+mn-ea"/>
              </a:rPr>
              <a:t>信頼・質問</a:t>
            </a:r>
          </a:p>
        </p:txBody>
      </p:sp>
      <p:sp>
        <p:nvSpPr>
          <p:cNvPr id="21" name="テキスト ボックス 11">
            <a:extLst>
              <a:ext uri="{FF2B5EF4-FFF2-40B4-BE49-F238E27FC236}">
                <a16:creationId xmlns:a16="http://schemas.microsoft.com/office/drawing/2014/main" id="{C601D252-D4CE-239B-AF6A-E2CBF54AAAB1}"/>
              </a:ext>
            </a:extLst>
          </p:cNvPr>
          <p:cNvSpPr txBox="1">
            <a:spLocks noChangeArrowheads="1"/>
          </p:cNvSpPr>
          <p:nvPr/>
        </p:nvSpPr>
        <p:spPr bwMode="auto">
          <a:xfrm>
            <a:off x="4804732" y="5249232"/>
            <a:ext cx="20648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400" dirty="0">
                <a:solidFill>
                  <a:srgbClr val="000000"/>
                </a:solidFill>
                <a:latin typeface="+mn-ea"/>
                <a:ea typeface="+mn-ea"/>
              </a:rPr>
              <a:t>看護師</a:t>
            </a:r>
            <a:endParaRPr lang="en-US" altLang="ja-JP" sz="2400" dirty="0">
              <a:solidFill>
                <a:srgbClr val="000000"/>
              </a:solidFill>
              <a:latin typeface="+mn-ea"/>
              <a:ea typeface="+mn-ea"/>
            </a:endParaRPr>
          </a:p>
          <a:p>
            <a:pPr algn="ctr" fontAlgn="base">
              <a:spcBef>
                <a:spcPct val="0"/>
              </a:spcBef>
              <a:spcAft>
                <a:spcPct val="0"/>
              </a:spcAft>
            </a:pPr>
            <a:r>
              <a:rPr lang="ja-JP" altLang="en-US" sz="2400" dirty="0">
                <a:solidFill>
                  <a:srgbClr val="000000"/>
                </a:solidFill>
                <a:latin typeface="+mn-ea"/>
                <a:ea typeface="+mn-ea"/>
              </a:rPr>
              <a:t>相談支援部門</a:t>
            </a:r>
          </a:p>
        </p:txBody>
      </p:sp>
      <p:sp>
        <p:nvSpPr>
          <p:cNvPr id="23" name="左カーブ矢印 37">
            <a:extLst>
              <a:ext uri="{FF2B5EF4-FFF2-40B4-BE49-F238E27FC236}">
                <a16:creationId xmlns:a16="http://schemas.microsoft.com/office/drawing/2014/main" id="{029DEE64-3B1D-0634-3E92-74C4476B6121}"/>
              </a:ext>
            </a:extLst>
          </p:cNvPr>
          <p:cNvSpPr/>
          <p:nvPr/>
        </p:nvSpPr>
        <p:spPr>
          <a:xfrm rot="10800000">
            <a:off x="2518001" y="946156"/>
            <a:ext cx="1828802" cy="4605867"/>
          </a:xfrm>
          <a:prstGeom prst="curvedLeftArrow">
            <a:avLst>
              <a:gd name="adj1" fmla="val 17423"/>
              <a:gd name="adj2" fmla="val 45443"/>
              <a:gd name="adj3" fmla="val 254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900">
              <a:ln w="3175">
                <a:solidFill>
                  <a:prstClr val="black"/>
                </a:solidFill>
              </a:ln>
              <a:solidFill>
                <a:prstClr val="black"/>
              </a:solidFill>
              <a:latin typeface="+mn-ea"/>
            </a:endParaRPr>
          </a:p>
        </p:txBody>
      </p:sp>
      <p:sp>
        <p:nvSpPr>
          <p:cNvPr id="6" name="左カーブ矢印 39">
            <a:extLst>
              <a:ext uri="{FF2B5EF4-FFF2-40B4-BE49-F238E27FC236}">
                <a16:creationId xmlns:a16="http://schemas.microsoft.com/office/drawing/2014/main" id="{B460A22A-EFD7-D957-56A9-AEB4A3305684}"/>
              </a:ext>
            </a:extLst>
          </p:cNvPr>
          <p:cNvSpPr/>
          <p:nvPr/>
        </p:nvSpPr>
        <p:spPr>
          <a:xfrm>
            <a:off x="7469534" y="1200957"/>
            <a:ext cx="1828802" cy="4514043"/>
          </a:xfrm>
          <a:prstGeom prst="curvedLeftArrow">
            <a:avLst>
              <a:gd name="adj1" fmla="val 17423"/>
              <a:gd name="adj2" fmla="val 45443"/>
              <a:gd name="adj3" fmla="val 2546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760">
              <a:ln w="3175">
                <a:solidFill>
                  <a:prstClr val="black"/>
                </a:solidFill>
              </a:ln>
              <a:solidFill>
                <a:prstClr val="black"/>
              </a:solidFill>
              <a:latin typeface="+mn-ea"/>
            </a:endParaRPr>
          </a:p>
        </p:txBody>
      </p:sp>
      <p:sp>
        <p:nvSpPr>
          <p:cNvPr id="11" name="テキスト ボックス 24">
            <a:extLst>
              <a:ext uri="{FF2B5EF4-FFF2-40B4-BE49-F238E27FC236}">
                <a16:creationId xmlns:a16="http://schemas.microsoft.com/office/drawing/2014/main" id="{E152B850-78BC-756B-3936-245B97E7DF14}"/>
              </a:ext>
            </a:extLst>
          </p:cNvPr>
          <p:cNvSpPr txBox="1">
            <a:spLocks noChangeArrowheads="1"/>
          </p:cNvSpPr>
          <p:nvPr/>
        </p:nvSpPr>
        <p:spPr bwMode="auto">
          <a:xfrm>
            <a:off x="485775" y="6021662"/>
            <a:ext cx="1120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800" b="1" dirty="0">
                <a:solidFill>
                  <a:srgbClr val="000000"/>
                </a:solidFill>
                <a:latin typeface="+mj-ea"/>
                <a:ea typeface="+mj-ea"/>
              </a:rPr>
              <a:t>双方向のコミュニケーションによる情報共有、協働意思決定</a:t>
            </a:r>
            <a:endParaRPr lang="en-US" altLang="ja-JP" sz="2800" b="1" dirty="0">
              <a:solidFill>
                <a:srgbClr val="000000"/>
              </a:solidFill>
              <a:latin typeface="+mj-ea"/>
              <a:ea typeface="+mj-ea"/>
            </a:endParaRPr>
          </a:p>
        </p:txBody>
      </p:sp>
      <p:sp>
        <p:nvSpPr>
          <p:cNvPr id="10" name="テキスト ボックス 24">
            <a:extLst>
              <a:ext uri="{FF2B5EF4-FFF2-40B4-BE49-F238E27FC236}">
                <a16:creationId xmlns:a16="http://schemas.microsoft.com/office/drawing/2014/main" id="{8EF5CC6C-5D27-3125-6A81-FFCCAEA8E7C4}"/>
              </a:ext>
            </a:extLst>
          </p:cNvPr>
          <p:cNvSpPr txBox="1">
            <a:spLocks noChangeArrowheads="1"/>
          </p:cNvSpPr>
          <p:nvPr/>
        </p:nvSpPr>
        <p:spPr bwMode="auto">
          <a:xfrm>
            <a:off x="2528891" y="469900"/>
            <a:ext cx="65956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800" b="1">
                <a:solidFill>
                  <a:srgbClr val="000000"/>
                </a:solidFill>
                <a:latin typeface="+mj-ea"/>
                <a:ea typeface="+mj-ea"/>
              </a:rPr>
              <a:t>医療</a:t>
            </a:r>
            <a:r>
              <a:rPr lang="ja-JP" altLang="en-US" sz="2800" b="1" dirty="0">
                <a:solidFill>
                  <a:srgbClr val="000000"/>
                </a:solidFill>
                <a:latin typeface="+mj-ea"/>
                <a:ea typeface="+mj-ea"/>
              </a:rPr>
              <a:t>意思決定モデル：</a:t>
            </a:r>
            <a:r>
              <a:rPr lang="en-US" altLang="ja-JP" sz="2800" b="1" dirty="0">
                <a:solidFill>
                  <a:srgbClr val="000000"/>
                </a:solidFill>
                <a:latin typeface="+mj-ea"/>
                <a:ea typeface="+mj-ea"/>
              </a:rPr>
              <a:t>Shared</a:t>
            </a:r>
            <a:r>
              <a:rPr lang="ja-JP" altLang="en-US" sz="2800" b="1" dirty="0">
                <a:solidFill>
                  <a:srgbClr val="000000"/>
                </a:solidFill>
                <a:latin typeface="+mj-ea"/>
                <a:ea typeface="+mj-ea"/>
              </a:rPr>
              <a:t>型</a:t>
            </a:r>
            <a:endParaRPr lang="en-US" altLang="ja-JP" sz="2800" b="1" dirty="0">
              <a:solidFill>
                <a:srgbClr val="000000"/>
              </a:solidFill>
              <a:latin typeface="+mj-ea"/>
              <a:ea typeface="+mj-ea"/>
            </a:endParaRPr>
          </a:p>
        </p:txBody>
      </p:sp>
      <p:sp>
        <p:nvSpPr>
          <p:cNvPr id="17" name="テキスト ボックス 16">
            <a:extLst>
              <a:ext uri="{FF2B5EF4-FFF2-40B4-BE49-F238E27FC236}">
                <a16:creationId xmlns:a16="http://schemas.microsoft.com/office/drawing/2014/main" id="{5FD70E60-44AD-FD61-A195-2C2D158561F2}"/>
              </a:ext>
            </a:extLst>
          </p:cNvPr>
          <p:cNvSpPr txBox="1"/>
          <p:nvPr/>
        </p:nvSpPr>
        <p:spPr>
          <a:xfrm rot="16200000">
            <a:off x="2747168" y="2831227"/>
            <a:ext cx="1972780" cy="1197914"/>
          </a:xfrm>
          <a:prstGeom prst="rect">
            <a:avLst/>
          </a:prstGeom>
          <a:noFill/>
        </p:spPr>
        <p:txBody>
          <a:bodyPr spcFirstLastPara="1">
            <a:prstTxWarp prst="textArchUp">
              <a:avLst>
                <a:gd name="adj" fmla="val 11158102"/>
              </a:avLst>
            </a:prstTxWarp>
            <a:spAutoFit/>
          </a:bodyPr>
          <a:lstStyle/>
          <a:p>
            <a:pPr algn="ctr" defTabSz="385763">
              <a:defRPr/>
            </a:pPr>
            <a:r>
              <a:rPr lang="ja-JP" altLang="en-US" sz="2000">
                <a:solidFill>
                  <a:prstClr val="black"/>
                </a:solidFill>
                <a:latin typeface="+mn-ea"/>
              </a:rPr>
              <a:t>心理的支援・社会的支援</a:t>
            </a:r>
            <a:endParaRPr lang="en-US" altLang="ja-JP" sz="2000" dirty="0">
              <a:solidFill>
                <a:prstClr val="black"/>
              </a:solidFill>
              <a:latin typeface="+mn-ea"/>
            </a:endParaRPr>
          </a:p>
          <a:p>
            <a:pPr algn="ctr" defTabSz="385763">
              <a:defRPr/>
            </a:pPr>
            <a:r>
              <a:rPr lang="ja-JP" altLang="en-US" sz="2000">
                <a:solidFill>
                  <a:prstClr val="black"/>
                </a:solidFill>
                <a:latin typeface="+mn-ea"/>
              </a:rPr>
              <a:t>情報支援</a:t>
            </a:r>
            <a:endParaRPr lang="ja-JP" altLang="en-US" sz="2000" dirty="0">
              <a:solidFill>
                <a:prstClr val="black"/>
              </a:solidFill>
              <a:latin typeface="+mn-ea"/>
            </a:endParaRPr>
          </a:p>
        </p:txBody>
      </p:sp>
      <p:sp>
        <p:nvSpPr>
          <p:cNvPr id="22" name="吹き出し: 角を丸めた四角形 1">
            <a:extLst>
              <a:ext uri="{FF2B5EF4-FFF2-40B4-BE49-F238E27FC236}">
                <a16:creationId xmlns:a16="http://schemas.microsoft.com/office/drawing/2014/main" id="{45F36E35-46B7-4340-46E0-94C1B63A5AF0}"/>
              </a:ext>
            </a:extLst>
          </p:cNvPr>
          <p:cNvSpPr/>
          <p:nvPr/>
        </p:nvSpPr>
        <p:spPr>
          <a:xfrm>
            <a:off x="502420" y="943281"/>
            <a:ext cx="2145007" cy="663855"/>
          </a:xfrm>
          <a:prstGeom prst="wedgeRoundRectCallout">
            <a:avLst>
              <a:gd name="adj1" fmla="val 67178"/>
              <a:gd name="adj2" fmla="val 28447"/>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検査の結果、○○がんでした。</a:t>
            </a:r>
            <a:r>
              <a:rPr lang="en-US" altLang="ja-JP" sz="1400" dirty="0">
                <a:solidFill>
                  <a:schemeClr val="tx1"/>
                </a:solidFill>
              </a:rPr>
              <a:t>… </a:t>
            </a:r>
          </a:p>
        </p:txBody>
      </p:sp>
      <p:sp>
        <p:nvSpPr>
          <p:cNvPr id="24" name="吹き出し: 角を丸めた四角形 1">
            <a:extLst>
              <a:ext uri="{FF2B5EF4-FFF2-40B4-BE49-F238E27FC236}">
                <a16:creationId xmlns:a16="http://schemas.microsoft.com/office/drawing/2014/main" id="{6CF46099-F721-DE87-1534-B592D2F140E4}"/>
              </a:ext>
            </a:extLst>
          </p:cNvPr>
          <p:cNvSpPr/>
          <p:nvPr/>
        </p:nvSpPr>
        <p:spPr>
          <a:xfrm>
            <a:off x="560241" y="1735291"/>
            <a:ext cx="1902542" cy="663855"/>
          </a:xfrm>
          <a:prstGeom prst="wedgeRoundRectCallout">
            <a:avLst>
              <a:gd name="adj1" fmla="val 56730"/>
              <a:gd name="adj2" fmla="val 30194"/>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a:solidFill>
                  <a:schemeClr val="tx1"/>
                </a:solidFill>
              </a:rPr>
              <a:t>症状がなくて、そう思われるのですね</a:t>
            </a:r>
            <a:r>
              <a:rPr kumimoji="1" lang="ja-JP" altLang="en-US" sz="1400">
                <a:solidFill>
                  <a:schemeClr val="tx1"/>
                </a:solidFill>
              </a:rPr>
              <a:t>。</a:t>
            </a:r>
            <a:endParaRPr kumimoji="1" lang="en-US" altLang="ja-JP" sz="1400" dirty="0">
              <a:solidFill>
                <a:schemeClr val="tx1"/>
              </a:solidFill>
            </a:endParaRPr>
          </a:p>
        </p:txBody>
      </p:sp>
      <p:sp>
        <p:nvSpPr>
          <p:cNvPr id="25" name="吹き出し: 角を丸めた四角形 1">
            <a:extLst>
              <a:ext uri="{FF2B5EF4-FFF2-40B4-BE49-F238E27FC236}">
                <a16:creationId xmlns:a16="http://schemas.microsoft.com/office/drawing/2014/main" id="{4BE145AB-7C87-9730-0E49-FC86821AB01D}"/>
              </a:ext>
            </a:extLst>
          </p:cNvPr>
          <p:cNvSpPr/>
          <p:nvPr/>
        </p:nvSpPr>
        <p:spPr>
          <a:xfrm>
            <a:off x="444536" y="2560823"/>
            <a:ext cx="1921064" cy="1176395"/>
          </a:xfrm>
          <a:prstGeom prst="wedgeRoundRectCallout">
            <a:avLst>
              <a:gd name="adj1" fmla="val 55451"/>
              <a:gd name="adj2" fmla="val 35206"/>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a:solidFill>
                  <a:schemeClr val="tx1"/>
                </a:solidFill>
              </a:rPr>
              <a:t>いろいろご心配なことがあると思いますが、一緒にこれからの治療について考えていきましょう</a:t>
            </a:r>
            <a:r>
              <a:rPr kumimoji="1" lang="ja-JP" altLang="en-US" sz="1400">
                <a:solidFill>
                  <a:schemeClr val="tx1"/>
                </a:solidFill>
              </a:rPr>
              <a:t>。</a:t>
            </a:r>
            <a:endParaRPr kumimoji="1" lang="en-US" altLang="ja-JP" sz="1400" dirty="0">
              <a:solidFill>
                <a:schemeClr val="tx1"/>
              </a:solidFill>
            </a:endParaRPr>
          </a:p>
        </p:txBody>
      </p:sp>
      <p:sp>
        <p:nvSpPr>
          <p:cNvPr id="26" name="吹き出し: 角を丸めた四角形 1">
            <a:extLst>
              <a:ext uri="{FF2B5EF4-FFF2-40B4-BE49-F238E27FC236}">
                <a16:creationId xmlns:a16="http://schemas.microsoft.com/office/drawing/2014/main" id="{8906C8D8-C575-8471-3CF7-4A5F3D605469}"/>
              </a:ext>
            </a:extLst>
          </p:cNvPr>
          <p:cNvSpPr/>
          <p:nvPr/>
        </p:nvSpPr>
        <p:spPr>
          <a:xfrm>
            <a:off x="9234926" y="858251"/>
            <a:ext cx="2417496" cy="842897"/>
          </a:xfrm>
          <a:prstGeom prst="wedgeRoundRectCallout">
            <a:avLst>
              <a:gd name="adj1" fmla="val -62524"/>
              <a:gd name="adj2" fmla="val 184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何も症状</a:t>
            </a:r>
            <a:r>
              <a:rPr lang="ja-JP" altLang="en-US" sz="1400">
                <a:solidFill>
                  <a:schemeClr val="tx1"/>
                </a:solidFill>
              </a:rPr>
              <a:t>ないのに</a:t>
            </a:r>
            <a:r>
              <a:rPr lang="en-US" altLang="ja-JP" sz="1400" dirty="0">
                <a:solidFill>
                  <a:schemeClr val="tx1"/>
                </a:solidFill>
              </a:rPr>
              <a:t>…</a:t>
            </a:r>
          </a:p>
          <a:p>
            <a:r>
              <a:rPr lang="ja-JP" altLang="en-US" sz="1400" dirty="0">
                <a:solidFill>
                  <a:schemeClr val="tx1"/>
                </a:solidFill>
              </a:rPr>
              <a:t>何かの間違いじゃないですか。</a:t>
            </a:r>
            <a:endParaRPr kumimoji="1" lang="en-US" altLang="ja-JP" sz="1400" dirty="0">
              <a:solidFill>
                <a:schemeClr val="tx1"/>
              </a:solidFill>
            </a:endParaRPr>
          </a:p>
        </p:txBody>
      </p:sp>
      <p:sp>
        <p:nvSpPr>
          <p:cNvPr id="27" name="吹き出し: 角を丸めた四角形 1">
            <a:extLst>
              <a:ext uri="{FF2B5EF4-FFF2-40B4-BE49-F238E27FC236}">
                <a16:creationId xmlns:a16="http://schemas.microsoft.com/office/drawing/2014/main" id="{A3A66049-2C73-856B-5C42-69DACBE15000}"/>
              </a:ext>
            </a:extLst>
          </p:cNvPr>
          <p:cNvSpPr/>
          <p:nvPr/>
        </p:nvSpPr>
        <p:spPr>
          <a:xfrm>
            <a:off x="9471973" y="1805608"/>
            <a:ext cx="2204466" cy="523220"/>
          </a:xfrm>
          <a:prstGeom prst="wedgeRoundRectCallout">
            <a:avLst>
              <a:gd name="adj1" fmla="val -57447"/>
              <a:gd name="adj2" fmla="val 1317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rPr>
              <a:t>… </a:t>
            </a:r>
          </a:p>
          <a:p>
            <a:r>
              <a:rPr lang="ja-JP" altLang="en-US" sz="1400" dirty="0">
                <a:solidFill>
                  <a:schemeClr val="tx1"/>
                </a:solidFill>
              </a:rPr>
              <a:t>どうしたらいいのか</a:t>
            </a:r>
            <a:r>
              <a:rPr lang="en-US" altLang="ja-JP" sz="1400" dirty="0">
                <a:solidFill>
                  <a:schemeClr val="tx1"/>
                </a:solidFill>
              </a:rPr>
              <a:t>…</a:t>
            </a:r>
            <a:endParaRPr kumimoji="1" lang="en-US" altLang="ja-JP" sz="1400" dirty="0">
              <a:solidFill>
                <a:schemeClr val="tx1"/>
              </a:solidFill>
            </a:endParaRPr>
          </a:p>
        </p:txBody>
      </p:sp>
      <p:sp>
        <p:nvSpPr>
          <p:cNvPr id="28" name="吹き出し: 角を丸めた四角形 1">
            <a:extLst>
              <a:ext uri="{FF2B5EF4-FFF2-40B4-BE49-F238E27FC236}">
                <a16:creationId xmlns:a16="http://schemas.microsoft.com/office/drawing/2014/main" id="{0D76873C-4116-4866-4D14-3275B8FA2867}"/>
              </a:ext>
            </a:extLst>
          </p:cNvPr>
          <p:cNvSpPr/>
          <p:nvPr/>
        </p:nvSpPr>
        <p:spPr>
          <a:xfrm>
            <a:off x="9484905" y="2467210"/>
            <a:ext cx="2204466" cy="726085"/>
          </a:xfrm>
          <a:prstGeom prst="wedgeRoundRectCallout">
            <a:avLst>
              <a:gd name="adj1" fmla="val -57447"/>
              <a:gd name="adj2" fmla="val 1317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rPr>
              <a:t>…</a:t>
            </a:r>
          </a:p>
          <a:p>
            <a:r>
              <a:rPr lang="ja-JP" altLang="en-US" sz="1400" dirty="0">
                <a:solidFill>
                  <a:schemeClr val="tx1"/>
                </a:solidFill>
              </a:rPr>
              <a:t>どんな治療があるのでしょうか</a:t>
            </a:r>
            <a:r>
              <a:rPr lang="en-US" altLang="ja-JP" sz="1400" dirty="0">
                <a:solidFill>
                  <a:schemeClr val="tx1"/>
                </a:solidFill>
              </a:rPr>
              <a:t>…</a:t>
            </a:r>
            <a:endParaRPr kumimoji="1" lang="en-US" altLang="ja-JP" sz="1400" dirty="0">
              <a:solidFill>
                <a:schemeClr val="tx1"/>
              </a:solidFill>
            </a:endParaRPr>
          </a:p>
        </p:txBody>
      </p:sp>
      <p:sp>
        <p:nvSpPr>
          <p:cNvPr id="29" name="吹き出し: 角を丸めた四角形 1">
            <a:extLst>
              <a:ext uri="{FF2B5EF4-FFF2-40B4-BE49-F238E27FC236}">
                <a16:creationId xmlns:a16="http://schemas.microsoft.com/office/drawing/2014/main" id="{185EB883-7403-12D9-63C3-F0D49236EC88}"/>
              </a:ext>
            </a:extLst>
          </p:cNvPr>
          <p:cNvSpPr/>
          <p:nvPr/>
        </p:nvSpPr>
        <p:spPr>
          <a:xfrm>
            <a:off x="462329" y="3824936"/>
            <a:ext cx="1818851" cy="663855"/>
          </a:xfrm>
          <a:prstGeom prst="wedgeRoundRectCallout">
            <a:avLst>
              <a:gd name="adj1" fmla="val 62474"/>
              <a:gd name="adj2" fmla="val -3742"/>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a:solidFill>
                  <a:schemeClr val="tx1"/>
                </a:solidFill>
              </a:rPr>
              <a:t>今までのお話でご質問はありますか</a:t>
            </a:r>
            <a:r>
              <a:rPr kumimoji="1" lang="ja-JP" altLang="en-US" sz="1400">
                <a:solidFill>
                  <a:schemeClr val="tx1"/>
                </a:solidFill>
              </a:rPr>
              <a:t>。</a:t>
            </a:r>
            <a:endParaRPr kumimoji="1" lang="en-US" altLang="ja-JP" sz="1400" dirty="0">
              <a:solidFill>
                <a:schemeClr val="tx1"/>
              </a:solidFill>
            </a:endParaRPr>
          </a:p>
        </p:txBody>
      </p:sp>
      <p:sp>
        <p:nvSpPr>
          <p:cNvPr id="30" name="吹き出し: 角を丸めた四角形 1">
            <a:extLst>
              <a:ext uri="{FF2B5EF4-FFF2-40B4-BE49-F238E27FC236}">
                <a16:creationId xmlns:a16="http://schemas.microsoft.com/office/drawing/2014/main" id="{7C283B75-9701-2BE3-DB9A-202FF70B5831}"/>
              </a:ext>
            </a:extLst>
          </p:cNvPr>
          <p:cNvSpPr/>
          <p:nvPr/>
        </p:nvSpPr>
        <p:spPr>
          <a:xfrm>
            <a:off x="334851" y="4619530"/>
            <a:ext cx="2378589" cy="565147"/>
          </a:xfrm>
          <a:prstGeom prst="wedgeRoundRectCallout">
            <a:avLst>
              <a:gd name="adj1" fmla="val 59840"/>
              <a:gd name="adj2" fmla="val -3568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先生のお話を</a:t>
            </a:r>
            <a:r>
              <a:rPr lang="ja-JP" altLang="en-US" sz="1400">
                <a:solidFill>
                  <a:schemeClr val="tx1"/>
                </a:solidFill>
              </a:rPr>
              <a:t>聞いて、</a:t>
            </a:r>
            <a:endParaRPr lang="en-US" altLang="ja-JP" sz="1400" dirty="0">
              <a:solidFill>
                <a:schemeClr val="tx1"/>
              </a:solidFill>
            </a:endParaRPr>
          </a:p>
          <a:p>
            <a:r>
              <a:rPr lang="ja-JP" altLang="en-US" sz="1400">
                <a:solidFill>
                  <a:schemeClr val="tx1"/>
                </a:solidFill>
              </a:rPr>
              <a:t>どの</a:t>
            </a:r>
            <a:r>
              <a:rPr lang="ja-JP" altLang="en-US" sz="1400" dirty="0">
                <a:solidFill>
                  <a:schemeClr val="tx1"/>
                </a:solidFill>
              </a:rPr>
              <a:t>ようなお気持ち</a:t>
            </a:r>
            <a:r>
              <a:rPr lang="ja-JP" altLang="en-US" sz="1400">
                <a:solidFill>
                  <a:schemeClr val="tx1"/>
                </a:solidFill>
              </a:rPr>
              <a:t>ですか</a:t>
            </a:r>
            <a:endParaRPr kumimoji="1" lang="en-US" altLang="ja-JP" sz="1400" dirty="0">
              <a:solidFill>
                <a:schemeClr val="tx1"/>
              </a:solidFill>
            </a:endParaRPr>
          </a:p>
        </p:txBody>
      </p:sp>
      <p:sp>
        <p:nvSpPr>
          <p:cNvPr id="31" name="吹き出し: 角を丸めた四角形 1">
            <a:extLst>
              <a:ext uri="{FF2B5EF4-FFF2-40B4-BE49-F238E27FC236}">
                <a16:creationId xmlns:a16="http://schemas.microsoft.com/office/drawing/2014/main" id="{1195410C-9F98-86C8-CA60-777AAAC96A21}"/>
              </a:ext>
            </a:extLst>
          </p:cNvPr>
          <p:cNvSpPr/>
          <p:nvPr/>
        </p:nvSpPr>
        <p:spPr>
          <a:xfrm>
            <a:off x="412094" y="5315101"/>
            <a:ext cx="3168233" cy="535045"/>
          </a:xfrm>
          <a:prstGeom prst="wedgeRoundRectCallout">
            <a:avLst>
              <a:gd name="adj1" fmla="val 56522"/>
              <a:gd name="adj2" fmla="val -3551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a:solidFill>
                  <a:schemeClr val="tx1"/>
                </a:solidFill>
              </a:rPr>
              <a:t>治療や生活について一緒に考えていきますので、お話してください。</a:t>
            </a:r>
            <a:endParaRPr kumimoji="1" lang="en-US" altLang="ja-JP" sz="1400" dirty="0">
              <a:solidFill>
                <a:schemeClr val="tx1"/>
              </a:solidFill>
            </a:endParaRPr>
          </a:p>
        </p:txBody>
      </p:sp>
      <p:sp>
        <p:nvSpPr>
          <p:cNvPr id="32" name="吹き出し: 角を丸めた四角形 1">
            <a:extLst>
              <a:ext uri="{FF2B5EF4-FFF2-40B4-BE49-F238E27FC236}">
                <a16:creationId xmlns:a16="http://schemas.microsoft.com/office/drawing/2014/main" id="{D81CA91B-7D7D-0F80-A54C-92E772D1DE03}"/>
              </a:ext>
            </a:extLst>
          </p:cNvPr>
          <p:cNvSpPr/>
          <p:nvPr/>
        </p:nvSpPr>
        <p:spPr>
          <a:xfrm>
            <a:off x="8996855" y="5289343"/>
            <a:ext cx="2667755" cy="564039"/>
          </a:xfrm>
          <a:prstGeom prst="wedgeRoundRectCallout">
            <a:avLst>
              <a:gd name="adj1" fmla="val -64113"/>
              <a:gd name="adj2" fmla="val -38548"/>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親を介護しているので、入院はできるだけ避けたいです</a:t>
            </a:r>
            <a:endParaRPr kumimoji="1" lang="en-US" altLang="ja-JP" sz="1400" dirty="0">
              <a:solidFill>
                <a:schemeClr val="tx1"/>
              </a:solidFill>
            </a:endParaRPr>
          </a:p>
        </p:txBody>
      </p:sp>
      <p:sp>
        <p:nvSpPr>
          <p:cNvPr id="33" name="吹き出し: 角を丸めた四角形 1">
            <a:extLst>
              <a:ext uri="{FF2B5EF4-FFF2-40B4-BE49-F238E27FC236}">
                <a16:creationId xmlns:a16="http://schemas.microsoft.com/office/drawing/2014/main" id="{FC9A1EC1-C1D1-F6A0-1C94-BE0FBACB36AA}"/>
              </a:ext>
            </a:extLst>
          </p:cNvPr>
          <p:cNvSpPr/>
          <p:nvPr/>
        </p:nvSpPr>
        <p:spPr>
          <a:xfrm>
            <a:off x="9480824" y="4664670"/>
            <a:ext cx="2204466" cy="556171"/>
          </a:xfrm>
          <a:prstGeom prst="wedgeRoundRectCallout">
            <a:avLst>
              <a:gd name="adj1" fmla="val -64113"/>
              <a:gd name="adj2" fmla="val -38548"/>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生活もあるので、仕事を続けたいです</a:t>
            </a:r>
            <a:endParaRPr kumimoji="1" lang="en-US" altLang="ja-JP" sz="1400" dirty="0">
              <a:solidFill>
                <a:schemeClr val="tx1"/>
              </a:solidFill>
            </a:endParaRPr>
          </a:p>
        </p:txBody>
      </p:sp>
      <p:sp>
        <p:nvSpPr>
          <p:cNvPr id="34" name="テキスト ボックス 33">
            <a:extLst>
              <a:ext uri="{FF2B5EF4-FFF2-40B4-BE49-F238E27FC236}">
                <a16:creationId xmlns:a16="http://schemas.microsoft.com/office/drawing/2014/main" id="{65864224-50F3-4E13-A3C8-BCD1E61EA686}"/>
              </a:ext>
            </a:extLst>
          </p:cNvPr>
          <p:cNvSpPr txBox="1"/>
          <p:nvPr/>
        </p:nvSpPr>
        <p:spPr>
          <a:xfrm>
            <a:off x="8174184" y="6321130"/>
            <a:ext cx="3422103"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fr-FR" altLang="ja-JP" sz="1200" b="0" i="1" u="none" strike="noStrike" kern="1200" cap="none" spc="0" normalizeH="0" baseline="0" noProof="0" dirty="0">
                <a:ln>
                  <a:noFill/>
                </a:ln>
                <a:solidFill>
                  <a:srgbClr val="333333"/>
                </a:solidFill>
                <a:effectLst/>
                <a:uLnTx/>
                <a:uFillTx/>
                <a:latin typeface="Times New Roman" panose="02020603050405020304" pitchFamily="18" charset="0"/>
                <a:ea typeface="游ゴシック Medium" panose="020B0500000000000000" pitchFamily="50" charset="-128"/>
                <a:cs typeface="Times New Roman" panose="02020603050405020304" pitchFamily="18" charset="0"/>
              </a:rPr>
              <a:t>Charles et al., Social Science &amp; Medicine,1999</a:t>
            </a:r>
            <a:endParaRPr kumimoji="1" lang="ja-JP" altLang="en-US" sz="1200" b="0" i="1" u="none" strike="noStrike" kern="1200" cap="none" spc="0" normalizeH="0" baseline="0" noProof="0" dirty="0">
              <a:ln>
                <a:noFill/>
              </a:ln>
              <a:solidFill>
                <a:srgbClr val="292934"/>
              </a:solidFill>
              <a:effectLst/>
              <a:uLnTx/>
              <a:uFillTx/>
              <a:latin typeface="Times New Roman" panose="02020603050405020304" pitchFamily="18" charset="0"/>
              <a:ea typeface="メイリオ"/>
              <a:cs typeface="Times New Roman" panose="02020603050405020304" pitchFamily="18" charset="0"/>
            </a:endParaRPr>
          </a:p>
        </p:txBody>
      </p:sp>
      <p:sp>
        <p:nvSpPr>
          <p:cNvPr id="35" name="吹き出し: 角を丸めた四角形 1">
            <a:extLst>
              <a:ext uri="{FF2B5EF4-FFF2-40B4-BE49-F238E27FC236}">
                <a16:creationId xmlns:a16="http://schemas.microsoft.com/office/drawing/2014/main" id="{89981EB8-B434-4E54-AA19-82BB90975A05}"/>
              </a:ext>
            </a:extLst>
          </p:cNvPr>
          <p:cNvSpPr/>
          <p:nvPr/>
        </p:nvSpPr>
        <p:spPr>
          <a:xfrm>
            <a:off x="9447956" y="3939927"/>
            <a:ext cx="2204466" cy="592344"/>
          </a:xfrm>
          <a:prstGeom prst="wedgeRoundRectCallout">
            <a:avLst>
              <a:gd name="adj1" fmla="val -57447"/>
              <a:gd name="adj2" fmla="val 1317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髪の毛が抜けるのは嫌なんです</a:t>
            </a:r>
            <a:r>
              <a:rPr lang="en-US" altLang="ja-JP" sz="1400" dirty="0">
                <a:solidFill>
                  <a:schemeClr val="tx1"/>
                </a:solidFill>
              </a:rPr>
              <a:t>…</a:t>
            </a:r>
            <a:endParaRPr kumimoji="1" lang="en-US" altLang="ja-JP" sz="1400" dirty="0">
              <a:solidFill>
                <a:schemeClr val="tx1"/>
              </a:solidFill>
            </a:endParaRPr>
          </a:p>
        </p:txBody>
      </p:sp>
      <p:sp>
        <p:nvSpPr>
          <p:cNvPr id="36" name="吹き出し: 角を丸めた四角形 1">
            <a:extLst>
              <a:ext uri="{FF2B5EF4-FFF2-40B4-BE49-F238E27FC236}">
                <a16:creationId xmlns:a16="http://schemas.microsoft.com/office/drawing/2014/main" id="{5CD04C59-E873-48DF-A2C6-2D3549E16DBD}"/>
              </a:ext>
            </a:extLst>
          </p:cNvPr>
          <p:cNvSpPr/>
          <p:nvPr/>
        </p:nvSpPr>
        <p:spPr>
          <a:xfrm>
            <a:off x="9471973" y="3301716"/>
            <a:ext cx="2204466" cy="523220"/>
          </a:xfrm>
          <a:prstGeom prst="wedgeRoundRectCallout">
            <a:avLst>
              <a:gd name="adj1" fmla="val -57447"/>
              <a:gd name="adj2" fmla="val 1317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まだ頭が真っ白で</a:t>
            </a:r>
            <a:r>
              <a:rPr lang="en-US" altLang="ja-JP" sz="1400" dirty="0">
                <a:solidFill>
                  <a:schemeClr val="tx1"/>
                </a:solidFill>
              </a:rPr>
              <a:t>…</a:t>
            </a:r>
            <a:endParaRPr kumimoji="1" lang="en-US" altLang="ja-JP" sz="1400" dirty="0">
              <a:solidFill>
                <a:schemeClr val="tx1"/>
              </a:solidFill>
            </a:endParaRPr>
          </a:p>
        </p:txBody>
      </p:sp>
    </p:spTree>
    <p:custDataLst>
      <p:tags r:id="rId1"/>
    </p:custDataLst>
    <p:extLst>
      <p:ext uri="{BB962C8B-B14F-4D97-AF65-F5344CB8AC3E}">
        <p14:creationId xmlns:p14="http://schemas.microsoft.com/office/powerpoint/2010/main" val="2150534194"/>
      </p:ext>
    </p:extLst>
  </p:cSld>
  <p:clrMapOvr>
    <a:masterClrMapping/>
  </p:clrMapOvr>
  <mc:AlternateContent xmlns:mc="http://schemas.openxmlformats.org/markup-compatibility/2006" xmlns:p14="http://schemas.microsoft.com/office/powerpoint/2010/main">
    <mc:Choice Requires="p14">
      <p:transition spd="slow" p14:dur="2000" advTm="58871"/>
    </mc:Choice>
    <mc:Fallback xmlns="">
      <p:transition spd="slow" advTm="588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dissolve">
                                      <p:cBhvr>
                                        <p:cTn id="47" dur="500"/>
                                        <p:tgtEl>
                                          <p:spTgt spid="31"/>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dissolve">
                                      <p:cBhvr>
                                        <p:cTn id="50" dur="500"/>
                                        <p:tgtEl>
                                          <p:spTgt spid="3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dissolve">
                                      <p:cBhvr>
                                        <p:cTn id="53" dur="500"/>
                                        <p:tgtEl>
                                          <p:spTgt spid="3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dissolve">
                                      <p:cBhvr>
                                        <p:cTn id="56" dur="500"/>
                                        <p:tgtEl>
                                          <p:spTgt spid="3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dissolve">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6" grpId="0" animBg="1"/>
      <p:bldP spid="17" grpId="0"/>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B92C9322-3E13-4E8F-80B3-ECDC3F206AE9}"/>
              </a:ext>
            </a:extLst>
          </p:cNvPr>
          <p:cNvSpPr txBox="1">
            <a:spLocks noChangeArrowheads="1"/>
          </p:cNvSpPr>
          <p:nvPr/>
        </p:nvSpPr>
        <p:spPr bwMode="auto">
          <a:xfrm>
            <a:off x="1524000" y="392675"/>
            <a:ext cx="9144000" cy="3894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kumimoji="1" sz="2800" b="0">
                <a:solidFill>
                  <a:schemeClr val="tx1"/>
                </a:solidFill>
                <a:latin typeface="+mj-lt"/>
                <a:ea typeface="+mj-ea"/>
                <a:cs typeface="HG丸ｺﾞｼｯｸM-PRO" panose="020F0600000000000000" charset="-128"/>
              </a:defRPr>
            </a:lvl1pPr>
            <a:lvl2pPr algn="ctr" rtl="0" eaLnBrk="0" fontAlgn="base" hangingPunct="0">
              <a:spcBef>
                <a:spcPct val="0"/>
              </a:spcBef>
              <a:spcAft>
                <a:spcPct val="0"/>
              </a:spcAft>
              <a:defRPr kumimoji="1" sz="2800">
                <a:solidFill>
                  <a:schemeClr val="bg1"/>
                </a:solidFill>
                <a:latin typeface="HG丸ｺﾞｼｯｸM-PRO" panose="020F0600000000000000" charset="-128"/>
                <a:ea typeface="HG丸ｺﾞｼｯｸM-PRO" panose="020F0600000000000000" charset="-128"/>
                <a:cs typeface="HG丸ｺﾞｼｯｸM-PRO" panose="020F0600000000000000" charset="-128"/>
              </a:defRPr>
            </a:lvl2pPr>
            <a:lvl3pPr algn="ctr" rtl="0" eaLnBrk="0" fontAlgn="base" hangingPunct="0">
              <a:spcBef>
                <a:spcPct val="0"/>
              </a:spcBef>
              <a:spcAft>
                <a:spcPct val="0"/>
              </a:spcAft>
              <a:defRPr kumimoji="1" sz="2800">
                <a:solidFill>
                  <a:schemeClr val="bg1"/>
                </a:solidFill>
                <a:latin typeface="HG丸ｺﾞｼｯｸM-PRO" panose="020F0600000000000000" charset="-128"/>
                <a:ea typeface="HG丸ｺﾞｼｯｸM-PRO" panose="020F0600000000000000" charset="-128"/>
                <a:cs typeface="HG丸ｺﾞｼｯｸM-PRO" panose="020F0600000000000000" charset="-128"/>
              </a:defRPr>
            </a:lvl3pPr>
            <a:lvl4pPr algn="ctr" rtl="0" eaLnBrk="0" fontAlgn="base" hangingPunct="0">
              <a:spcBef>
                <a:spcPct val="0"/>
              </a:spcBef>
              <a:spcAft>
                <a:spcPct val="0"/>
              </a:spcAft>
              <a:defRPr kumimoji="1" sz="2800">
                <a:solidFill>
                  <a:schemeClr val="bg1"/>
                </a:solidFill>
                <a:latin typeface="HG丸ｺﾞｼｯｸM-PRO" panose="020F0600000000000000" charset="-128"/>
                <a:ea typeface="HG丸ｺﾞｼｯｸM-PRO" panose="020F0600000000000000" charset="-128"/>
                <a:cs typeface="HG丸ｺﾞｼｯｸM-PRO" panose="020F0600000000000000" charset="-128"/>
              </a:defRPr>
            </a:lvl4pPr>
            <a:lvl5pPr algn="ctr" rtl="0" eaLnBrk="0" fontAlgn="base" hangingPunct="0">
              <a:spcBef>
                <a:spcPct val="0"/>
              </a:spcBef>
              <a:spcAft>
                <a:spcPct val="0"/>
              </a:spcAft>
              <a:defRPr kumimoji="1" sz="2800">
                <a:solidFill>
                  <a:schemeClr val="bg1"/>
                </a:solidFill>
                <a:latin typeface="HG丸ｺﾞｼｯｸM-PRO" panose="020F0600000000000000" charset="-128"/>
                <a:ea typeface="HG丸ｺﾞｼｯｸM-PRO" panose="020F0600000000000000" charset="-128"/>
                <a:cs typeface="HG丸ｺﾞｼｯｸM-PRO" panose="020F0600000000000000" charset="-128"/>
              </a:defRPr>
            </a:lvl5pPr>
            <a:lvl6pPr marL="385763" algn="ctr" rtl="0" fontAlgn="base">
              <a:spcBef>
                <a:spcPct val="0"/>
              </a:spcBef>
              <a:spcAft>
                <a:spcPct val="0"/>
              </a:spcAft>
              <a:defRPr kumimoji="1" sz="2869">
                <a:solidFill>
                  <a:schemeClr val="bg1"/>
                </a:solidFill>
                <a:latin typeface="HG丸ｺﾞｼｯｸM-PRO" panose="020F0600000000000000" charset="-128"/>
                <a:ea typeface="HG丸ｺﾞｼｯｸM-PRO" panose="020F0600000000000000" charset="-128"/>
              </a:defRPr>
            </a:lvl6pPr>
            <a:lvl7pPr marL="771525" algn="ctr" rtl="0" fontAlgn="base">
              <a:spcBef>
                <a:spcPct val="0"/>
              </a:spcBef>
              <a:spcAft>
                <a:spcPct val="0"/>
              </a:spcAft>
              <a:defRPr kumimoji="1" sz="2869">
                <a:solidFill>
                  <a:schemeClr val="bg1"/>
                </a:solidFill>
                <a:latin typeface="HG丸ｺﾞｼｯｸM-PRO" panose="020F0600000000000000" charset="-128"/>
                <a:ea typeface="HG丸ｺﾞｼｯｸM-PRO" panose="020F0600000000000000" charset="-128"/>
              </a:defRPr>
            </a:lvl7pPr>
            <a:lvl8pPr marL="1157288" algn="ctr" rtl="0" fontAlgn="base">
              <a:spcBef>
                <a:spcPct val="0"/>
              </a:spcBef>
              <a:spcAft>
                <a:spcPct val="0"/>
              </a:spcAft>
              <a:defRPr kumimoji="1" sz="2869">
                <a:solidFill>
                  <a:schemeClr val="bg1"/>
                </a:solidFill>
                <a:latin typeface="HG丸ｺﾞｼｯｸM-PRO" panose="020F0600000000000000" charset="-128"/>
                <a:ea typeface="HG丸ｺﾞｼｯｸM-PRO" panose="020F0600000000000000" charset="-128"/>
              </a:defRPr>
            </a:lvl8pPr>
            <a:lvl9pPr marL="1543050" algn="ctr" rtl="0" fontAlgn="base">
              <a:spcBef>
                <a:spcPct val="0"/>
              </a:spcBef>
              <a:spcAft>
                <a:spcPct val="0"/>
              </a:spcAft>
              <a:defRPr kumimoji="1" sz="2869">
                <a:solidFill>
                  <a:schemeClr val="bg1"/>
                </a:solidFill>
                <a:latin typeface="HG丸ｺﾞｼｯｸM-PRO" panose="020F0600000000000000" charset="-128"/>
                <a:ea typeface="HG丸ｺﾞｼｯｸM-PRO" panose="020F0600000000000000" charset="-128"/>
              </a:defRPr>
            </a:lvl9pPr>
          </a:lstStyle>
          <a:p>
            <a:pPr defTabSz="812810">
              <a:defRPr/>
            </a:pPr>
            <a:r>
              <a:rPr lang="ja-JP" altLang="en-US" sz="3200" b="1" kern="0" dirty="0">
                <a:solidFill>
                  <a:srgbClr val="000000"/>
                </a:solidFill>
                <a:latin typeface="+mj-ea"/>
              </a:rPr>
              <a:t>コミュニケーションガイドライン</a:t>
            </a:r>
            <a:r>
              <a:rPr lang="en-US" altLang="ja-JP" sz="3200" b="1" kern="0" dirty="0">
                <a:solidFill>
                  <a:srgbClr val="000000"/>
                </a:solidFill>
                <a:latin typeface="+mj-ea"/>
              </a:rPr>
              <a:t>2022</a:t>
            </a:r>
            <a:r>
              <a:rPr lang="ja-JP" altLang="en-US" sz="3200" b="1" kern="0" dirty="0">
                <a:solidFill>
                  <a:srgbClr val="000000"/>
                </a:solidFill>
                <a:latin typeface="+mj-ea"/>
              </a:rPr>
              <a:t>年版</a:t>
            </a:r>
          </a:p>
        </p:txBody>
      </p:sp>
      <p:sp>
        <p:nvSpPr>
          <p:cNvPr id="14" name="コンテンツ プレースホルダー 2">
            <a:extLst>
              <a:ext uri="{FF2B5EF4-FFF2-40B4-BE49-F238E27FC236}">
                <a16:creationId xmlns:a16="http://schemas.microsoft.com/office/drawing/2014/main" id="{57050421-5652-42F4-AAB7-962016F48C8D}"/>
              </a:ext>
            </a:extLst>
          </p:cNvPr>
          <p:cNvSpPr txBox="1">
            <a:spLocks/>
          </p:cNvSpPr>
          <p:nvPr/>
        </p:nvSpPr>
        <p:spPr bwMode="auto">
          <a:xfrm>
            <a:off x="843452" y="5177659"/>
            <a:ext cx="3134666" cy="940469"/>
          </a:xfrm>
          <a:prstGeom prst="rect">
            <a:avLst/>
          </a:prstGeom>
          <a:noFill/>
          <a:ln>
            <a:noFill/>
          </a:ln>
        </p:spPr>
        <p:txBody>
          <a:bodyPr/>
          <a:lstStyle>
            <a:lvl1pPr marL="288925" indent="-288925" algn="l" rtl="0" eaLnBrk="0" fontAlgn="base" hangingPunct="0">
              <a:spcBef>
                <a:spcPct val="20000"/>
              </a:spcBef>
              <a:spcAft>
                <a:spcPct val="0"/>
              </a:spcAft>
              <a:buClr>
                <a:schemeClr val="accent2"/>
              </a:buClr>
              <a:buFont typeface="Arial" panose="020B0604020202020204" pitchFamily="34" charset="0"/>
              <a:buChar char="•"/>
              <a:defRPr kumimoji="1" sz="2500">
                <a:solidFill>
                  <a:schemeClr val="tx1"/>
                </a:solidFill>
                <a:latin typeface="+mn-lt"/>
                <a:ea typeface="+mn-ea"/>
                <a:cs typeface="HG丸ｺﾞｼｯｸM-PRO" panose="020F0600000000000000" charset="-128"/>
              </a:defRPr>
            </a:lvl1pPr>
            <a:lvl2pPr marL="625475" indent="-239713" algn="l" rtl="0" eaLnBrk="0" fontAlgn="base" hangingPunct="0">
              <a:spcBef>
                <a:spcPct val="20000"/>
              </a:spcBef>
              <a:spcAft>
                <a:spcPct val="0"/>
              </a:spcAft>
              <a:buClr>
                <a:schemeClr val="accent2"/>
              </a:buClr>
              <a:buFont typeface="Arial" panose="020B0604020202020204" pitchFamily="34" charset="0"/>
              <a:buChar char="•"/>
              <a:defRPr kumimoji="1" sz="2300">
                <a:solidFill>
                  <a:schemeClr val="tx1"/>
                </a:solidFill>
                <a:latin typeface="+mn-lt"/>
                <a:ea typeface="+mn-ea"/>
                <a:cs typeface="HG丸ｺﾞｼｯｸM-PRO" panose="020F0600000000000000" charset="-128"/>
              </a:defRPr>
            </a:lvl2pPr>
            <a:lvl3pPr marL="963613" indent="-192088" algn="l" rtl="0" eaLnBrk="0" fontAlgn="base" hangingPunct="0">
              <a:spcBef>
                <a:spcPct val="20000"/>
              </a:spcBef>
              <a:spcAft>
                <a:spcPct val="0"/>
              </a:spcAft>
              <a:buClr>
                <a:schemeClr val="accent2"/>
              </a:buClr>
              <a:buFont typeface="Arial" panose="020B0604020202020204" pitchFamily="34" charset="0"/>
              <a:buChar char="•"/>
              <a:defRPr kumimoji="1" sz="2000">
                <a:solidFill>
                  <a:schemeClr val="tx1"/>
                </a:solidFill>
                <a:latin typeface="+mn-lt"/>
                <a:ea typeface="+mn-ea"/>
                <a:cs typeface="HG丸ｺﾞｼｯｸM-PRO" panose="020F0600000000000000" charset="-128"/>
              </a:defRPr>
            </a:lvl3pPr>
            <a:lvl4pPr marL="1349375" indent="-192088" algn="l" rtl="0" eaLnBrk="0" fontAlgn="base" hangingPunct="0">
              <a:spcBef>
                <a:spcPct val="20000"/>
              </a:spcBef>
              <a:spcAft>
                <a:spcPct val="0"/>
              </a:spcAft>
              <a:buClr>
                <a:schemeClr val="accent2"/>
              </a:buClr>
              <a:buFont typeface="Arial" panose="020B0604020202020204" pitchFamily="34" charset="0"/>
              <a:buChar char="•"/>
              <a:defRPr kumimoji="1" sz="1600">
                <a:solidFill>
                  <a:schemeClr val="tx1"/>
                </a:solidFill>
                <a:latin typeface="+mn-lt"/>
                <a:ea typeface="+mn-ea"/>
                <a:cs typeface="HG丸ｺﾞｼｯｸM-PRO" panose="020F0600000000000000" charset="-128"/>
              </a:defRPr>
            </a:lvl4pPr>
            <a:lvl5pPr marL="1735138" indent="-192088" algn="l" rtl="0" eaLnBrk="0" fontAlgn="base" hangingPunct="0">
              <a:spcBef>
                <a:spcPct val="20000"/>
              </a:spcBef>
              <a:spcAft>
                <a:spcPct val="0"/>
              </a:spcAft>
              <a:buClr>
                <a:schemeClr val="accent2"/>
              </a:buClr>
              <a:buFont typeface="Arial" panose="020B0604020202020204" pitchFamily="34" charset="0"/>
              <a:buChar char="•"/>
              <a:defRPr kumimoji="1" sz="1600">
                <a:solidFill>
                  <a:schemeClr val="tx1"/>
                </a:solidFill>
                <a:latin typeface="+mn-lt"/>
                <a:ea typeface="+mn-ea"/>
                <a:cs typeface="HG丸ｺﾞｼｯｸM-PRO" panose="020F0600000000000000" charset="-128"/>
              </a:defRPr>
            </a:lvl5pPr>
            <a:lvl6pPr marL="2121694" indent="-192881" algn="l" rtl="0" fontAlgn="base">
              <a:spcBef>
                <a:spcPct val="20000"/>
              </a:spcBef>
              <a:spcAft>
                <a:spcPct val="0"/>
              </a:spcAft>
              <a:buClr>
                <a:srgbClr val="FF9900"/>
              </a:buClr>
              <a:buFont typeface="Wingdings" panose="05000000000000000000" pitchFamily="2" charset="2"/>
              <a:buChar char="u"/>
              <a:defRPr kumimoji="1" sz="1688">
                <a:solidFill>
                  <a:srgbClr val="5F5F5F"/>
                </a:solidFill>
                <a:latin typeface="+mn-lt"/>
                <a:ea typeface="+mn-ea"/>
              </a:defRPr>
            </a:lvl6pPr>
            <a:lvl7pPr marL="2507456" indent="-192881" algn="l" rtl="0" fontAlgn="base">
              <a:spcBef>
                <a:spcPct val="20000"/>
              </a:spcBef>
              <a:spcAft>
                <a:spcPct val="0"/>
              </a:spcAft>
              <a:buClr>
                <a:srgbClr val="FF9900"/>
              </a:buClr>
              <a:buFont typeface="Wingdings" panose="05000000000000000000" pitchFamily="2" charset="2"/>
              <a:buChar char="u"/>
              <a:defRPr kumimoji="1" sz="1688">
                <a:solidFill>
                  <a:srgbClr val="5F5F5F"/>
                </a:solidFill>
                <a:latin typeface="+mn-lt"/>
                <a:ea typeface="+mn-ea"/>
              </a:defRPr>
            </a:lvl7pPr>
            <a:lvl8pPr marL="2893219" indent="-192881" algn="l" rtl="0" fontAlgn="base">
              <a:spcBef>
                <a:spcPct val="20000"/>
              </a:spcBef>
              <a:spcAft>
                <a:spcPct val="0"/>
              </a:spcAft>
              <a:buClr>
                <a:srgbClr val="FF9900"/>
              </a:buClr>
              <a:buFont typeface="Wingdings" panose="05000000000000000000" pitchFamily="2" charset="2"/>
              <a:buChar char="u"/>
              <a:defRPr kumimoji="1" sz="1688">
                <a:solidFill>
                  <a:srgbClr val="5F5F5F"/>
                </a:solidFill>
                <a:latin typeface="+mn-lt"/>
                <a:ea typeface="+mn-ea"/>
              </a:defRPr>
            </a:lvl8pPr>
            <a:lvl9pPr marL="3278981" indent="-192881" algn="l" rtl="0" fontAlgn="base">
              <a:spcBef>
                <a:spcPct val="20000"/>
              </a:spcBef>
              <a:spcAft>
                <a:spcPct val="0"/>
              </a:spcAft>
              <a:buClr>
                <a:srgbClr val="FF9900"/>
              </a:buClr>
              <a:buFont typeface="Wingdings" panose="05000000000000000000" pitchFamily="2" charset="2"/>
              <a:buChar char="u"/>
              <a:defRPr kumimoji="1" sz="1688">
                <a:solidFill>
                  <a:srgbClr val="5F5F5F"/>
                </a:solidFill>
                <a:latin typeface="+mn-lt"/>
                <a:ea typeface="+mn-ea"/>
              </a:defRPr>
            </a:lvl9pPr>
          </a:lstStyle>
          <a:p>
            <a:pPr marL="0" indent="0" defTabSz="812810" eaLnBrk="1" hangingPunct="1">
              <a:spcBef>
                <a:spcPts val="53"/>
              </a:spcBef>
              <a:buClr>
                <a:srgbClr val="009DD9"/>
              </a:buClr>
              <a:buNone/>
              <a:defRPr/>
            </a:pPr>
            <a:r>
              <a:rPr lang="en-US" altLang="ja-JP" sz="2100" kern="0" dirty="0">
                <a:solidFill>
                  <a:srgbClr val="000000"/>
                </a:solidFill>
                <a:latin typeface="+mn-ea"/>
              </a:rPr>
              <a:t>Minds</a:t>
            </a:r>
            <a:r>
              <a:rPr lang="ja-JP" altLang="en-US" sz="2100" kern="0" dirty="0">
                <a:solidFill>
                  <a:srgbClr val="000000"/>
                </a:solidFill>
                <a:latin typeface="+mn-ea"/>
              </a:rPr>
              <a:t>マニュアル準拠</a:t>
            </a:r>
            <a:endParaRPr lang="en-US" altLang="ja-JP" sz="2100" kern="0" dirty="0">
              <a:solidFill>
                <a:srgbClr val="000000"/>
              </a:solidFill>
              <a:latin typeface="+mn-ea"/>
            </a:endParaRPr>
          </a:p>
          <a:p>
            <a:pPr marL="0" indent="0" defTabSz="812810" eaLnBrk="1" hangingPunct="1">
              <a:spcBef>
                <a:spcPts val="53"/>
              </a:spcBef>
              <a:buClr>
                <a:srgbClr val="009DD9"/>
              </a:buClr>
              <a:buNone/>
              <a:defRPr/>
            </a:pPr>
            <a:r>
              <a:rPr lang="ja-JP" altLang="en-US" sz="1422" kern="0" dirty="0">
                <a:solidFill>
                  <a:srgbClr val="000000"/>
                </a:solidFill>
                <a:latin typeface="+mn-ea"/>
              </a:rPr>
              <a:t>●使用対象者：全ての医療従事者</a:t>
            </a:r>
            <a:endParaRPr lang="en-US" altLang="ja-JP" sz="1422" kern="0" dirty="0">
              <a:solidFill>
                <a:srgbClr val="000000"/>
              </a:solidFill>
              <a:latin typeface="+mn-ea"/>
            </a:endParaRPr>
          </a:p>
          <a:p>
            <a:pPr marL="0" indent="0" defTabSz="812810" eaLnBrk="1" hangingPunct="1">
              <a:spcBef>
                <a:spcPts val="53"/>
              </a:spcBef>
              <a:buClr>
                <a:srgbClr val="009DD9"/>
              </a:buClr>
              <a:buNone/>
              <a:defRPr/>
            </a:pPr>
            <a:r>
              <a:rPr lang="ja-JP" altLang="en-US" sz="1422" kern="0" dirty="0">
                <a:solidFill>
                  <a:srgbClr val="000000"/>
                </a:solidFill>
                <a:latin typeface="+mn-ea"/>
              </a:rPr>
              <a:t>●内容：基礎知識から臨床疑問まで</a:t>
            </a:r>
            <a:endParaRPr lang="en-US" altLang="ja-JP" sz="1422" kern="0" dirty="0">
              <a:solidFill>
                <a:srgbClr val="000000"/>
              </a:solidFill>
              <a:latin typeface="+mn-ea"/>
            </a:endParaRPr>
          </a:p>
        </p:txBody>
      </p:sp>
      <p:graphicFrame>
        <p:nvGraphicFramePr>
          <p:cNvPr id="18" name="表 17">
            <a:extLst>
              <a:ext uri="{FF2B5EF4-FFF2-40B4-BE49-F238E27FC236}">
                <a16:creationId xmlns:a16="http://schemas.microsoft.com/office/drawing/2014/main" id="{4849E143-92E2-42FB-9C4C-630AE886B82B}"/>
              </a:ext>
            </a:extLst>
          </p:cNvPr>
          <p:cNvGraphicFramePr>
            <a:graphicFrameLocks noGrp="1"/>
          </p:cNvGraphicFramePr>
          <p:nvPr>
            <p:extLst>
              <p:ext uri="{D42A27DB-BD31-4B8C-83A1-F6EECF244321}">
                <p14:modId xmlns:p14="http://schemas.microsoft.com/office/powerpoint/2010/main" val="2806623028"/>
              </p:ext>
            </p:extLst>
          </p:nvPr>
        </p:nvGraphicFramePr>
        <p:xfrm>
          <a:off x="4969564" y="1070273"/>
          <a:ext cx="6291471" cy="5086186"/>
        </p:xfrm>
        <a:graphic>
          <a:graphicData uri="http://schemas.openxmlformats.org/drawingml/2006/table">
            <a:tbl>
              <a:tblPr firstRow="1" bandRow="1"/>
              <a:tblGrid>
                <a:gridCol w="6291471">
                  <a:extLst>
                    <a:ext uri="{9D8B030D-6E8A-4147-A177-3AD203B41FA5}">
                      <a16:colId xmlns:a16="http://schemas.microsoft.com/office/drawing/2014/main" val="20000"/>
                    </a:ext>
                  </a:extLst>
                </a:gridCol>
              </a:tblGrid>
              <a:tr h="366967">
                <a:tc>
                  <a:txBody>
                    <a:bodyPr/>
                    <a:lstStyle>
                      <a:lvl1pPr marL="0" algn="l" defTabSz="514387" rtl="0" eaLnBrk="1" latinLnBrk="0" hangingPunct="1">
                        <a:defRPr kumimoji="1" sz="1012" b="1" kern="1200">
                          <a:solidFill>
                            <a:schemeClr val="lt1"/>
                          </a:solidFill>
                          <a:latin typeface="HG丸ｺﾞｼｯｸM-PRO"/>
                          <a:ea typeface="HG丸ｺﾞｼｯｸM-PRO"/>
                        </a:defRPr>
                      </a:lvl1pPr>
                      <a:lvl2pPr marL="257193" algn="l" defTabSz="514387" rtl="0" eaLnBrk="1" latinLnBrk="0" hangingPunct="1">
                        <a:defRPr kumimoji="1" sz="1012" b="1" kern="1200">
                          <a:solidFill>
                            <a:schemeClr val="lt1"/>
                          </a:solidFill>
                          <a:latin typeface="HG丸ｺﾞｼｯｸM-PRO"/>
                          <a:ea typeface="HG丸ｺﾞｼｯｸM-PRO"/>
                        </a:defRPr>
                      </a:lvl2pPr>
                      <a:lvl3pPr marL="514387" algn="l" defTabSz="514387" rtl="0" eaLnBrk="1" latinLnBrk="0" hangingPunct="1">
                        <a:defRPr kumimoji="1" sz="1012" b="1" kern="1200">
                          <a:solidFill>
                            <a:schemeClr val="lt1"/>
                          </a:solidFill>
                          <a:latin typeface="HG丸ｺﾞｼｯｸM-PRO"/>
                          <a:ea typeface="HG丸ｺﾞｼｯｸM-PRO"/>
                        </a:defRPr>
                      </a:lvl3pPr>
                      <a:lvl4pPr marL="771580" algn="l" defTabSz="514387" rtl="0" eaLnBrk="1" latinLnBrk="0" hangingPunct="1">
                        <a:defRPr kumimoji="1" sz="1012" b="1" kern="1200">
                          <a:solidFill>
                            <a:schemeClr val="lt1"/>
                          </a:solidFill>
                          <a:latin typeface="HG丸ｺﾞｼｯｸM-PRO"/>
                          <a:ea typeface="HG丸ｺﾞｼｯｸM-PRO"/>
                        </a:defRPr>
                      </a:lvl4pPr>
                      <a:lvl5pPr marL="1028774" algn="l" defTabSz="514387" rtl="0" eaLnBrk="1" latinLnBrk="0" hangingPunct="1">
                        <a:defRPr kumimoji="1" sz="1012" b="1" kern="1200">
                          <a:solidFill>
                            <a:schemeClr val="lt1"/>
                          </a:solidFill>
                          <a:latin typeface="HG丸ｺﾞｼｯｸM-PRO"/>
                          <a:ea typeface="HG丸ｺﾞｼｯｸM-PRO"/>
                        </a:defRPr>
                      </a:lvl5pPr>
                      <a:lvl6pPr marL="1285967" algn="l" defTabSz="514387" rtl="0" eaLnBrk="1" latinLnBrk="0" hangingPunct="1">
                        <a:defRPr kumimoji="1" sz="1012" b="1" kern="1200">
                          <a:solidFill>
                            <a:schemeClr val="lt1"/>
                          </a:solidFill>
                          <a:latin typeface="HG丸ｺﾞｼｯｸM-PRO"/>
                          <a:ea typeface="HG丸ｺﾞｼｯｸM-PRO"/>
                        </a:defRPr>
                      </a:lvl6pPr>
                      <a:lvl7pPr marL="1543161" algn="l" defTabSz="514387" rtl="0" eaLnBrk="1" latinLnBrk="0" hangingPunct="1">
                        <a:defRPr kumimoji="1" sz="1012" b="1" kern="1200">
                          <a:solidFill>
                            <a:schemeClr val="lt1"/>
                          </a:solidFill>
                          <a:latin typeface="HG丸ｺﾞｼｯｸM-PRO"/>
                          <a:ea typeface="HG丸ｺﾞｼｯｸM-PRO"/>
                        </a:defRPr>
                      </a:lvl7pPr>
                      <a:lvl8pPr marL="1800354" algn="l" defTabSz="514387" rtl="0" eaLnBrk="1" latinLnBrk="0" hangingPunct="1">
                        <a:defRPr kumimoji="1" sz="1012" b="1" kern="1200">
                          <a:solidFill>
                            <a:schemeClr val="lt1"/>
                          </a:solidFill>
                          <a:latin typeface="HG丸ｺﾞｼｯｸM-PRO"/>
                          <a:ea typeface="HG丸ｺﾞｼｯｸM-PRO"/>
                        </a:defRPr>
                      </a:lvl8pPr>
                      <a:lvl9pPr marL="2057547" algn="l" defTabSz="514387" rtl="0" eaLnBrk="1" latinLnBrk="0" hangingPunct="1">
                        <a:defRPr kumimoji="1" sz="1012" b="1" kern="1200">
                          <a:solidFill>
                            <a:schemeClr val="lt1"/>
                          </a:solidFill>
                          <a:latin typeface="HG丸ｺﾞｼｯｸM-PRO"/>
                          <a:ea typeface="HG丸ｺﾞｼｯｸM-PRO"/>
                        </a:defRPr>
                      </a:lvl9pPr>
                    </a:lstStyle>
                    <a:p>
                      <a:pPr algn="ctr">
                        <a:lnSpc>
                          <a:spcPct val="95000"/>
                        </a:lnSpc>
                      </a:pPr>
                      <a:r>
                        <a:rPr kumimoji="1" lang="ja-JP" altLang="en-US" sz="1800" dirty="0">
                          <a:latin typeface="+mn-ea"/>
                          <a:ea typeface="+mn-ea"/>
                        </a:rPr>
                        <a:t>臨床疑問</a:t>
                      </a:r>
                    </a:p>
                  </a:txBody>
                  <a:tcPr marL="68591" marR="68591" marT="34291" marB="3429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F6FC6"/>
                    </a:solidFill>
                  </a:tcPr>
                </a:tc>
                <a:extLst>
                  <a:ext uri="{0D108BD9-81ED-4DB2-BD59-A6C34878D82A}">
                    <a16:rowId xmlns:a16="http://schemas.microsoft.com/office/drawing/2014/main" val="10000"/>
                  </a:ext>
                </a:extLst>
              </a:tr>
              <a:tr h="366967">
                <a:tc>
                  <a:txBody>
                    <a:bodyPr/>
                    <a:lstStyle>
                      <a:lvl1pPr marL="0" algn="l" defTabSz="514387" rtl="0" eaLnBrk="1" latinLnBrk="0" hangingPunct="1">
                        <a:defRPr kumimoji="1" sz="1012" kern="1200">
                          <a:solidFill>
                            <a:schemeClr val="dk1"/>
                          </a:solidFill>
                          <a:latin typeface="HG丸ｺﾞｼｯｸM-PRO"/>
                          <a:ea typeface="HG丸ｺﾞｼｯｸM-PRO"/>
                        </a:defRPr>
                      </a:lvl1pPr>
                      <a:lvl2pPr marL="257193" algn="l" defTabSz="514387" rtl="0" eaLnBrk="1" latinLnBrk="0" hangingPunct="1">
                        <a:defRPr kumimoji="1" sz="1012" kern="1200">
                          <a:solidFill>
                            <a:schemeClr val="dk1"/>
                          </a:solidFill>
                          <a:latin typeface="HG丸ｺﾞｼｯｸM-PRO"/>
                          <a:ea typeface="HG丸ｺﾞｼｯｸM-PRO"/>
                        </a:defRPr>
                      </a:lvl2pPr>
                      <a:lvl3pPr marL="514387" algn="l" defTabSz="514387" rtl="0" eaLnBrk="1" latinLnBrk="0" hangingPunct="1">
                        <a:defRPr kumimoji="1" sz="1012" kern="1200">
                          <a:solidFill>
                            <a:schemeClr val="dk1"/>
                          </a:solidFill>
                          <a:latin typeface="HG丸ｺﾞｼｯｸM-PRO"/>
                          <a:ea typeface="HG丸ｺﾞｼｯｸM-PRO"/>
                        </a:defRPr>
                      </a:lvl3pPr>
                      <a:lvl4pPr marL="771580" algn="l" defTabSz="514387" rtl="0" eaLnBrk="1" latinLnBrk="0" hangingPunct="1">
                        <a:defRPr kumimoji="1" sz="1012" kern="1200">
                          <a:solidFill>
                            <a:schemeClr val="dk1"/>
                          </a:solidFill>
                          <a:latin typeface="HG丸ｺﾞｼｯｸM-PRO"/>
                          <a:ea typeface="HG丸ｺﾞｼｯｸM-PRO"/>
                        </a:defRPr>
                      </a:lvl4pPr>
                      <a:lvl5pPr marL="1028774" algn="l" defTabSz="514387" rtl="0" eaLnBrk="1" latinLnBrk="0" hangingPunct="1">
                        <a:defRPr kumimoji="1" sz="1012" kern="1200">
                          <a:solidFill>
                            <a:schemeClr val="dk1"/>
                          </a:solidFill>
                          <a:latin typeface="HG丸ｺﾞｼｯｸM-PRO"/>
                          <a:ea typeface="HG丸ｺﾞｼｯｸM-PRO"/>
                        </a:defRPr>
                      </a:lvl5pPr>
                      <a:lvl6pPr marL="1285967" algn="l" defTabSz="514387" rtl="0" eaLnBrk="1" latinLnBrk="0" hangingPunct="1">
                        <a:defRPr kumimoji="1" sz="1012" kern="1200">
                          <a:solidFill>
                            <a:schemeClr val="dk1"/>
                          </a:solidFill>
                          <a:latin typeface="HG丸ｺﾞｼｯｸM-PRO"/>
                          <a:ea typeface="HG丸ｺﾞｼｯｸM-PRO"/>
                        </a:defRPr>
                      </a:lvl6pPr>
                      <a:lvl7pPr marL="1543161" algn="l" defTabSz="514387" rtl="0" eaLnBrk="1" latinLnBrk="0" hangingPunct="1">
                        <a:defRPr kumimoji="1" sz="1012" kern="1200">
                          <a:solidFill>
                            <a:schemeClr val="dk1"/>
                          </a:solidFill>
                          <a:latin typeface="HG丸ｺﾞｼｯｸM-PRO"/>
                          <a:ea typeface="HG丸ｺﾞｼｯｸM-PRO"/>
                        </a:defRPr>
                      </a:lvl7pPr>
                      <a:lvl8pPr marL="1800354" algn="l" defTabSz="514387" rtl="0" eaLnBrk="1" latinLnBrk="0" hangingPunct="1">
                        <a:defRPr kumimoji="1" sz="1012" kern="1200">
                          <a:solidFill>
                            <a:schemeClr val="dk1"/>
                          </a:solidFill>
                          <a:latin typeface="HG丸ｺﾞｼｯｸM-PRO"/>
                          <a:ea typeface="HG丸ｺﾞｼｯｸM-PRO"/>
                        </a:defRPr>
                      </a:lvl8pPr>
                      <a:lvl9pPr marL="2057547" algn="l" defTabSz="514387" rtl="0" eaLnBrk="1" latinLnBrk="0" hangingPunct="1">
                        <a:defRPr kumimoji="1" sz="1012" kern="1200">
                          <a:solidFill>
                            <a:schemeClr val="dk1"/>
                          </a:solidFill>
                          <a:latin typeface="HG丸ｺﾞｼｯｸM-PRO"/>
                          <a:ea typeface="HG丸ｺﾞｼｯｸM-PRO"/>
                        </a:defRPr>
                      </a:lvl9pPr>
                    </a:lstStyle>
                    <a:p>
                      <a:pPr algn="l">
                        <a:lnSpc>
                          <a:spcPct val="95000"/>
                        </a:lnSpc>
                      </a:pPr>
                      <a:r>
                        <a:rPr kumimoji="1" lang="ja-JP" altLang="en-US" sz="1800" dirty="0">
                          <a:solidFill>
                            <a:schemeClr val="tx1"/>
                          </a:solidFill>
                          <a:latin typeface="+mn-ea"/>
                          <a:ea typeface="+mn-ea"/>
                        </a:rPr>
                        <a:t>患者・医療者間の対話促進</a:t>
                      </a:r>
                    </a:p>
                  </a:txBody>
                  <a:tcPr marL="68591" marR="68591" marT="34291" marB="3429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1"/>
                  </a:ext>
                </a:extLst>
              </a:tr>
              <a:tr h="1399766">
                <a:tc>
                  <a:txBody>
                    <a:bodyPr/>
                    <a:lstStyle>
                      <a:lvl1pPr marL="0" algn="l" defTabSz="514387" rtl="0" eaLnBrk="1" latinLnBrk="0" hangingPunct="1">
                        <a:defRPr kumimoji="1" sz="1012" kern="1200">
                          <a:solidFill>
                            <a:schemeClr val="dk1"/>
                          </a:solidFill>
                          <a:latin typeface="HG丸ｺﾞｼｯｸM-PRO"/>
                          <a:ea typeface="HG丸ｺﾞｼｯｸM-PRO"/>
                        </a:defRPr>
                      </a:lvl1pPr>
                      <a:lvl2pPr marL="257193" algn="l" defTabSz="514387" rtl="0" eaLnBrk="1" latinLnBrk="0" hangingPunct="1">
                        <a:defRPr kumimoji="1" sz="1012" kern="1200">
                          <a:solidFill>
                            <a:schemeClr val="dk1"/>
                          </a:solidFill>
                          <a:latin typeface="HG丸ｺﾞｼｯｸM-PRO"/>
                          <a:ea typeface="HG丸ｺﾞｼｯｸM-PRO"/>
                        </a:defRPr>
                      </a:lvl2pPr>
                      <a:lvl3pPr marL="514387" algn="l" defTabSz="514387" rtl="0" eaLnBrk="1" latinLnBrk="0" hangingPunct="1">
                        <a:defRPr kumimoji="1" sz="1012" kern="1200">
                          <a:solidFill>
                            <a:schemeClr val="dk1"/>
                          </a:solidFill>
                          <a:latin typeface="HG丸ｺﾞｼｯｸM-PRO"/>
                          <a:ea typeface="HG丸ｺﾞｼｯｸM-PRO"/>
                        </a:defRPr>
                      </a:lvl3pPr>
                      <a:lvl4pPr marL="771580" algn="l" defTabSz="514387" rtl="0" eaLnBrk="1" latinLnBrk="0" hangingPunct="1">
                        <a:defRPr kumimoji="1" sz="1012" kern="1200">
                          <a:solidFill>
                            <a:schemeClr val="dk1"/>
                          </a:solidFill>
                          <a:latin typeface="HG丸ｺﾞｼｯｸM-PRO"/>
                          <a:ea typeface="HG丸ｺﾞｼｯｸM-PRO"/>
                        </a:defRPr>
                      </a:lvl4pPr>
                      <a:lvl5pPr marL="1028774" algn="l" defTabSz="514387" rtl="0" eaLnBrk="1" latinLnBrk="0" hangingPunct="1">
                        <a:defRPr kumimoji="1" sz="1012" kern="1200">
                          <a:solidFill>
                            <a:schemeClr val="dk1"/>
                          </a:solidFill>
                          <a:latin typeface="HG丸ｺﾞｼｯｸM-PRO"/>
                          <a:ea typeface="HG丸ｺﾞｼｯｸM-PRO"/>
                        </a:defRPr>
                      </a:lvl5pPr>
                      <a:lvl6pPr marL="1285967" algn="l" defTabSz="514387" rtl="0" eaLnBrk="1" latinLnBrk="0" hangingPunct="1">
                        <a:defRPr kumimoji="1" sz="1012" kern="1200">
                          <a:solidFill>
                            <a:schemeClr val="dk1"/>
                          </a:solidFill>
                          <a:latin typeface="HG丸ｺﾞｼｯｸM-PRO"/>
                          <a:ea typeface="HG丸ｺﾞｼｯｸM-PRO"/>
                        </a:defRPr>
                      </a:lvl6pPr>
                      <a:lvl7pPr marL="1543161" algn="l" defTabSz="514387" rtl="0" eaLnBrk="1" latinLnBrk="0" hangingPunct="1">
                        <a:defRPr kumimoji="1" sz="1012" kern="1200">
                          <a:solidFill>
                            <a:schemeClr val="dk1"/>
                          </a:solidFill>
                          <a:latin typeface="HG丸ｺﾞｼｯｸM-PRO"/>
                          <a:ea typeface="HG丸ｺﾞｼｯｸM-PRO"/>
                        </a:defRPr>
                      </a:lvl7pPr>
                      <a:lvl8pPr marL="1800354" algn="l" defTabSz="514387" rtl="0" eaLnBrk="1" latinLnBrk="0" hangingPunct="1">
                        <a:defRPr kumimoji="1" sz="1012" kern="1200">
                          <a:solidFill>
                            <a:schemeClr val="dk1"/>
                          </a:solidFill>
                          <a:latin typeface="HG丸ｺﾞｼｯｸM-PRO"/>
                          <a:ea typeface="HG丸ｺﾞｼｯｸM-PRO"/>
                        </a:defRPr>
                      </a:lvl8pPr>
                      <a:lvl9pPr marL="2057547" algn="l" defTabSz="514387" rtl="0" eaLnBrk="1" latinLnBrk="0" hangingPunct="1">
                        <a:defRPr kumimoji="1" sz="1012" kern="1200">
                          <a:solidFill>
                            <a:schemeClr val="dk1"/>
                          </a:solidFill>
                          <a:latin typeface="HG丸ｺﾞｼｯｸM-PRO"/>
                          <a:ea typeface="HG丸ｺﾞｼｯｸM-PRO"/>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1" lang="ja-JP" altLang="en-US" sz="1800" dirty="0">
                          <a:solidFill>
                            <a:schemeClr val="tx1"/>
                          </a:solidFill>
                          <a:highlight>
                            <a:srgbClr val="00FFFF"/>
                          </a:highlight>
                          <a:latin typeface="+mn-ea"/>
                          <a:ea typeface="+mn-ea"/>
                        </a:rPr>
                        <a:t>　</a:t>
                      </a:r>
                      <a:r>
                        <a:rPr kumimoji="1" lang="en-US" altLang="ja-JP" sz="1800" dirty="0">
                          <a:solidFill>
                            <a:schemeClr val="tx1"/>
                          </a:solidFill>
                          <a:highlight>
                            <a:srgbClr val="00FFFF"/>
                          </a:highlight>
                          <a:latin typeface="+mn-ea"/>
                          <a:ea typeface="+mn-ea"/>
                        </a:rPr>
                        <a:t>#1 </a:t>
                      </a:r>
                      <a:r>
                        <a:rPr kumimoji="1" lang="ja-JP" altLang="en-US" sz="1800" dirty="0">
                          <a:solidFill>
                            <a:schemeClr val="tx1"/>
                          </a:solidFill>
                          <a:highlight>
                            <a:srgbClr val="00FFFF"/>
                          </a:highlight>
                          <a:latin typeface="+mn-ea"/>
                          <a:ea typeface="+mn-ea"/>
                        </a:rPr>
                        <a:t>質問促進リスト（強い推奨）</a:t>
                      </a:r>
                      <a:endParaRPr kumimoji="1" lang="en-US" altLang="ja-JP" sz="1800" dirty="0">
                        <a:solidFill>
                          <a:schemeClr val="tx1"/>
                        </a:solidFill>
                        <a:highlight>
                          <a:srgbClr val="00FFFF"/>
                        </a:highlight>
                        <a:latin typeface="+mn-ea"/>
                        <a:ea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1" lang="ja-JP" altLang="en-US" sz="1800" dirty="0">
                          <a:solidFill>
                            <a:schemeClr val="tx1"/>
                          </a:solidFill>
                          <a:latin typeface="+mn-ea"/>
                          <a:ea typeface="+mn-ea"/>
                        </a:rPr>
                        <a:t>　　　</a:t>
                      </a:r>
                      <a:r>
                        <a:rPr kumimoji="1" lang="ja-JP" altLang="en-US" sz="1800" dirty="0">
                          <a:solidFill>
                            <a:schemeClr val="tx1"/>
                          </a:solidFill>
                          <a:highlight>
                            <a:srgbClr val="00FFFF"/>
                          </a:highlight>
                          <a:latin typeface="+mn-ea"/>
                          <a:ea typeface="+mn-ea"/>
                        </a:rPr>
                        <a:t>強い</a:t>
                      </a:r>
                      <a:r>
                        <a:rPr kumimoji="1" lang="en-US" altLang="ja-JP" sz="1800" dirty="0">
                          <a:solidFill>
                            <a:schemeClr val="tx1"/>
                          </a:solidFill>
                          <a:highlight>
                            <a:srgbClr val="00FFFF"/>
                          </a:highlight>
                          <a:latin typeface="+mn-ea"/>
                          <a:ea typeface="+mn-ea"/>
                        </a:rPr>
                        <a:t>Evidence</a:t>
                      </a:r>
                    </a:p>
                    <a:p>
                      <a:pPr marL="0" marR="0" lvl="0" indent="0" algn="l" defTabSz="914400" rtl="0" eaLnBrk="1" fontAlgn="auto" latinLnBrk="0" hangingPunct="1">
                        <a:lnSpc>
                          <a:spcPct val="150000"/>
                        </a:lnSpc>
                        <a:spcBef>
                          <a:spcPts val="0"/>
                        </a:spcBef>
                        <a:spcAft>
                          <a:spcPts val="0"/>
                        </a:spcAft>
                        <a:buClrTx/>
                        <a:buSzTx/>
                        <a:buFontTx/>
                        <a:buNone/>
                        <a:defRPr/>
                      </a:pPr>
                      <a:r>
                        <a:rPr kumimoji="1" lang="ja-JP" altLang="en-US" sz="1800" dirty="0">
                          <a:solidFill>
                            <a:schemeClr val="tx1"/>
                          </a:solidFill>
                          <a:latin typeface="+mn-ea"/>
                          <a:ea typeface="+mn-ea"/>
                        </a:rPr>
                        <a:t>　　　・</a:t>
                      </a:r>
                      <a:r>
                        <a:rPr kumimoji="1" lang="ja-JP" altLang="en-US" sz="1800" b="1" u="sng" dirty="0">
                          <a:solidFill>
                            <a:schemeClr val="tx1"/>
                          </a:solidFill>
                          <a:latin typeface="+mn-ea"/>
                          <a:ea typeface="+mn-ea"/>
                        </a:rPr>
                        <a:t>益となる患者評価による有用性は改善</a:t>
                      </a:r>
                      <a:endParaRPr kumimoji="1" lang="en-US" altLang="ja-JP" sz="1800" b="1" u="sng" dirty="0">
                        <a:solidFill>
                          <a:schemeClr val="tx1"/>
                        </a:solidFill>
                        <a:latin typeface="+mn-ea"/>
                        <a:ea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1" lang="ja-JP" altLang="en-US" sz="1800" b="1" dirty="0">
                          <a:solidFill>
                            <a:schemeClr val="tx1"/>
                          </a:solidFill>
                          <a:latin typeface="+mn-ea"/>
                          <a:ea typeface="+mn-ea"/>
                        </a:rPr>
                        <a:t>　　　・</a:t>
                      </a:r>
                      <a:r>
                        <a:rPr kumimoji="1" lang="ja-JP" altLang="en-US" sz="1800" b="1" u="sng" dirty="0">
                          <a:solidFill>
                            <a:schemeClr val="tx1"/>
                          </a:solidFill>
                          <a:latin typeface="+mn-ea"/>
                          <a:ea typeface="+mn-ea"/>
                        </a:rPr>
                        <a:t>益となる患者の質問数は増加</a:t>
                      </a:r>
                      <a:endParaRPr kumimoji="1" lang="en-US" altLang="ja-JP" sz="1800" b="1" u="sng" dirty="0">
                        <a:solidFill>
                          <a:schemeClr val="tx1"/>
                        </a:solidFill>
                        <a:latin typeface="+mn-ea"/>
                        <a:ea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1" lang="ja-JP" altLang="en-US" sz="1800" dirty="0">
                          <a:solidFill>
                            <a:schemeClr val="tx1"/>
                          </a:solidFill>
                          <a:latin typeface="+mn-ea"/>
                          <a:ea typeface="+mn-ea"/>
                        </a:rPr>
                        <a:t>　　　・</a:t>
                      </a:r>
                      <a:r>
                        <a:rPr kumimoji="1" lang="ja-JP" altLang="en-US" sz="1800" b="1" dirty="0">
                          <a:solidFill>
                            <a:schemeClr val="tx1"/>
                          </a:solidFill>
                          <a:latin typeface="+mn-ea"/>
                          <a:ea typeface="+mn-ea"/>
                        </a:rPr>
                        <a:t>害となる精神的苦痛の増加はない</a:t>
                      </a:r>
                      <a:endParaRPr kumimoji="1" lang="en-US" altLang="ja-JP" sz="1800" b="1" dirty="0">
                        <a:solidFill>
                          <a:schemeClr val="tx1"/>
                        </a:solidFill>
                        <a:latin typeface="+mn-ea"/>
                        <a:ea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1" lang="ja-JP" altLang="en-US" sz="1800" dirty="0">
                          <a:solidFill>
                            <a:schemeClr val="tx1"/>
                          </a:solidFill>
                          <a:highlight>
                            <a:srgbClr val="CCCCFF"/>
                          </a:highlight>
                          <a:latin typeface="+mn-ea"/>
                          <a:ea typeface="+mn-ea"/>
                        </a:rPr>
                        <a:t>　</a:t>
                      </a:r>
                      <a:r>
                        <a:rPr kumimoji="1" lang="en-US" altLang="ja-JP" sz="1800" dirty="0">
                          <a:solidFill>
                            <a:schemeClr val="tx1"/>
                          </a:solidFill>
                          <a:highlight>
                            <a:srgbClr val="CCCCFF"/>
                          </a:highlight>
                          <a:latin typeface="+mn-ea"/>
                          <a:ea typeface="+mn-ea"/>
                        </a:rPr>
                        <a:t>#2 </a:t>
                      </a:r>
                      <a:r>
                        <a:rPr kumimoji="1" lang="ja-JP" altLang="en-US" sz="1800" dirty="0">
                          <a:solidFill>
                            <a:schemeClr val="tx1"/>
                          </a:solidFill>
                          <a:highlight>
                            <a:srgbClr val="CCCCFF"/>
                          </a:highlight>
                          <a:latin typeface="+mn-ea"/>
                          <a:ea typeface="+mn-ea"/>
                        </a:rPr>
                        <a:t>意思決定ガイド（早期がんに強い推奨・強い</a:t>
                      </a:r>
                      <a:r>
                        <a:rPr kumimoji="1" lang="en-US" altLang="ja-JP" sz="1800" dirty="0">
                          <a:solidFill>
                            <a:schemeClr val="tx1"/>
                          </a:solidFill>
                          <a:highlight>
                            <a:srgbClr val="CCCCFF"/>
                          </a:highlight>
                          <a:latin typeface="+mn-ea"/>
                          <a:ea typeface="+mn-ea"/>
                        </a:rPr>
                        <a:t>E</a:t>
                      </a:r>
                      <a:r>
                        <a:rPr kumimoji="1" lang="ja-JP" altLang="en-US" sz="1800" dirty="0">
                          <a:solidFill>
                            <a:schemeClr val="tx1"/>
                          </a:solidFill>
                          <a:highlight>
                            <a:srgbClr val="CCCCFF"/>
                          </a:highlight>
                          <a:latin typeface="+mn-ea"/>
                          <a:ea typeface="+mn-ea"/>
                        </a:rPr>
                        <a:t>）</a:t>
                      </a:r>
                      <a:endParaRPr kumimoji="1" lang="en-US" altLang="ja-JP" sz="1800" dirty="0">
                        <a:solidFill>
                          <a:schemeClr val="tx1"/>
                        </a:solidFill>
                        <a:highlight>
                          <a:srgbClr val="CCCCFF"/>
                        </a:highlight>
                        <a:latin typeface="+mn-ea"/>
                        <a:ea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1" lang="ja-JP" altLang="en-US" sz="1800" dirty="0">
                          <a:solidFill>
                            <a:schemeClr val="tx1"/>
                          </a:solidFill>
                          <a:latin typeface="+mn-ea"/>
                          <a:ea typeface="+mn-ea"/>
                        </a:rPr>
                        <a:t>　　　　　　　　　  （進行に弱い推奨・</a:t>
                      </a:r>
                      <a:r>
                        <a:rPr kumimoji="1" lang="ja-JP" altLang="en-US" sz="1800" dirty="0">
                          <a:solidFill>
                            <a:schemeClr val="tx1"/>
                          </a:solidFill>
                          <a:highlight>
                            <a:srgbClr val="CCCCFF"/>
                          </a:highlight>
                          <a:latin typeface="+mn-ea"/>
                          <a:ea typeface="+mn-ea"/>
                        </a:rPr>
                        <a:t>強い</a:t>
                      </a:r>
                      <a:r>
                        <a:rPr kumimoji="1" lang="en-US" altLang="ja-JP" sz="1800" dirty="0">
                          <a:solidFill>
                            <a:schemeClr val="tx1"/>
                          </a:solidFill>
                          <a:highlight>
                            <a:srgbClr val="CCCCFF"/>
                          </a:highlight>
                          <a:latin typeface="+mn-ea"/>
                          <a:ea typeface="+mn-ea"/>
                        </a:rPr>
                        <a:t>E</a:t>
                      </a:r>
                      <a:r>
                        <a:rPr kumimoji="1" lang="ja-JP" altLang="en-US" sz="1800" dirty="0">
                          <a:solidFill>
                            <a:schemeClr val="tx1"/>
                          </a:solidFill>
                          <a:highlight>
                            <a:srgbClr val="CCCCFF"/>
                          </a:highlight>
                          <a:latin typeface="+mn-ea"/>
                          <a:ea typeface="+mn-ea"/>
                        </a:rPr>
                        <a:t>）</a:t>
                      </a:r>
                    </a:p>
                  </a:txBody>
                  <a:tcPr marL="68591" marR="68591" marT="34291" marB="3429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2"/>
                  </a:ext>
                </a:extLst>
              </a:tr>
              <a:tr h="491811">
                <a:tc>
                  <a:txBody>
                    <a:bodyPr/>
                    <a:lstStyle>
                      <a:lvl1pPr marL="0" algn="l" defTabSz="514387" rtl="0" eaLnBrk="1" latinLnBrk="0" hangingPunct="1">
                        <a:defRPr kumimoji="1" sz="1012" kern="1200">
                          <a:solidFill>
                            <a:schemeClr val="dk1"/>
                          </a:solidFill>
                          <a:latin typeface="HG丸ｺﾞｼｯｸM-PRO"/>
                          <a:ea typeface="HG丸ｺﾞｼｯｸM-PRO"/>
                        </a:defRPr>
                      </a:lvl1pPr>
                      <a:lvl2pPr marL="257193" algn="l" defTabSz="514387" rtl="0" eaLnBrk="1" latinLnBrk="0" hangingPunct="1">
                        <a:defRPr kumimoji="1" sz="1012" kern="1200">
                          <a:solidFill>
                            <a:schemeClr val="dk1"/>
                          </a:solidFill>
                          <a:latin typeface="HG丸ｺﾞｼｯｸM-PRO"/>
                          <a:ea typeface="HG丸ｺﾞｼｯｸM-PRO"/>
                        </a:defRPr>
                      </a:lvl2pPr>
                      <a:lvl3pPr marL="514387" algn="l" defTabSz="514387" rtl="0" eaLnBrk="1" latinLnBrk="0" hangingPunct="1">
                        <a:defRPr kumimoji="1" sz="1012" kern="1200">
                          <a:solidFill>
                            <a:schemeClr val="dk1"/>
                          </a:solidFill>
                          <a:latin typeface="HG丸ｺﾞｼｯｸM-PRO"/>
                          <a:ea typeface="HG丸ｺﾞｼｯｸM-PRO"/>
                        </a:defRPr>
                      </a:lvl3pPr>
                      <a:lvl4pPr marL="771580" algn="l" defTabSz="514387" rtl="0" eaLnBrk="1" latinLnBrk="0" hangingPunct="1">
                        <a:defRPr kumimoji="1" sz="1012" kern="1200">
                          <a:solidFill>
                            <a:schemeClr val="dk1"/>
                          </a:solidFill>
                          <a:latin typeface="HG丸ｺﾞｼｯｸM-PRO"/>
                          <a:ea typeface="HG丸ｺﾞｼｯｸM-PRO"/>
                        </a:defRPr>
                      </a:lvl4pPr>
                      <a:lvl5pPr marL="1028774" algn="l" defTabSz="514387" rtl="0" eaLnBrk="1" latinLnBrk="0" hangingPunct="1">
                        <a:defRPr kumimoji="1" sz="1012" kern="1200">
                          <a:solidFill>
                            <a:schemeClr val="dk1"/>
                          </a:solidFill>
                          <a:latin typeface="HG丸ｺﾞｼｯｸM-PRO"/>
                          <a:ea typeface="HG丸ｺﾞｼｯｸM-PRO"/>
                        </a:defRPr>
                      </a:lvl5pPr>
                      <a:lvl6pPr marL="1285967" algn="l" defTabSz="514387" rtl="0" eaLnBrk="1" latinLnBrk="0" hangingPunct="1">
                        <a:defRPr kumimoji="1" sz="1012" kern="1200">
                          <a:solidFill>
                            <a:schemeClr val="dk1"/>
                          </a:solidFill>
                          <a:latin typeface="HG丸ｺﾞｼｯｸM-PRO"/>
                          <a:ea typeface="HG丸ｺﾞｼｯｸM-PRO"/>
                        </a:defRPr>
                      </a:lvl6pPr>
                      <a:lvl7pPr marL="1543161" algn="l" defTabSz="514387" rtl="0" eaLnBrk="1" latinLnBrk="0" hangingPunct="1">
                        <a:defRPr kumimoji="1" sz="1012" kern="1200">
                          <a:solidFill>
                            <a:schemeClr val="dk1"/>
                          </a:solidFill>
                          <a:latin typeface="HG丸ｺﾞｼｯｸM-PRO"/>
                          <a:ea typeface="HG丸ｺﾞｼｯｸM-PRO"/>
                        </a:defRPr>
                      </a:lvl7pPr>
                      <a:lvl8pPr marL="1800354" algn="l" defTabSz="514387" rtl="0" eaLnBrk="1" latinLnBrk="0" hangingPunct="1">
                        <a:defRPr kumimoji="1" sz="1012" kern="1200">
                          <a:solidFill>
                            <a:schemeClr val="dk1"/>
                          </a:solidFill>
                          <a:latin typeface="HG丸ｺﾞｼｯｸM-PRO"/>
                          <a:ea typeface="HG丸ｺﾞｼｯｸM-PRO"/>
                        </a:defRPr>
                      </a:lvl8pPr>
                      <a:lvl9pPr marL="2057547" algn="l" defTabSz="514387" rtl="0" eaLnBrk="1" latinLnBrk="0" hangingPunct="1">
                        <a:defRPr kumimoji="1" sz="1012" kern="1200">
                          <a:solidFill>
                            <a:schemeClr val="dk1"/>
                          </a:solidFill>
                          <a:latin typeface="HG丸ｺﾞｼｯｸM-PRO"/>
                          <a:ea typeface="HG丸ｺﾞｼｯｸM-PRO"/>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1" lang="ja-JP" altLang="en-US" sz="1800" dirty="0">
                          <a:solidFill>
                            <a:schemeClr val="tx1"/>
                          </a:solidFill>
                          <a:latin typeface="+mn-ea"/>
                          <a:ea typeface="+mn-ea"/>
                        </a:rPr>
                        <a:t>医療者対象コミュニケーション技術研修</a:t>
                      </a:r>
                    </a:p>
                  </a:txBody>
                  <a:tcPr marL="68591" marR="68591" marT="34291" marB="3429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3"/>
                  </a:ext>
                </a:extLst>
              </a:tr>
              <a:tr h="945789">
                <a:tc>
                  <a:txBody>
                    <a:bodyPr/>
                    <a:lstStyle>
                      <a:lvl1pPr marL="0" algn="l" defTabSz="514387" rtl="0" eaLnBrk="1" latinLnBrk="0" hangingPunct="1">
                        <a:defRPr kumimoji="1" sz="1012" kern="1200">
                          <a:solidFill>
                            <a:schemeClr val="dk1"/>
                          </a:solidFill>
                          <a:latin typeface="HG丸ｺﾞｼｯｸM-PRO"/>
                          <a:ea typeface="HG丸ｺﾞｼｯｸM-PRO"/>
                        </a:defRPr>
                      </a:lvl1pPr>
                      <a:lvl2pPr marL="257193" algn="l" defTabSz="514387" rtl="0" eaLnBrk="1" latinLnBrk="0" hangingPunct="1">
                        <a:defRPr kumimoji="1" sz="1012" kern="1200">
                          <a:solidFill>
                            <a:schemeClr val="dk1"/>
                          </a:solidFill>
                          <a:latin typeface="HG丸ｺﾞｼｯｸM-PRO"/>
                          <a:ea typeface="HG丸ｺﾞｼｯｸM-PRO"/>
                        </a:defRPr>
                      </a:lvl2pPr>
                      <a:lvl3pPr marL="514387" algn="l" defTabSz="514387" rtl="0" eaLnBrk="1" latinLnBrk="0" hangingPunct="1">
                        <a:defRPr kumimoji="1" sz="1012" kern="1200">
                          <a:solidFill>
                            <a:schemeClr val="dk1"/>
                          </a:solidFill>
                          <a:latin typeface="HG丸ｺﾞｼｯｸM-PRO"/>
                          <a:ea typeface="HG丸ｺﾞｼｯｸM-PRO"/>
                        </a:defRPr>
                      </a:lvl3pPr>
                      <a:lvl4pPr marL="771580" algn="l" defTabSz="514387" rtl="0" eaLnBrk="1" latinLnBrk="0" hangingPunct="1">
                        <a:defRPr kumimoji="1" sz="1012" kern="1200">
                          <a:solidFill>
                            <a:schemeClr val="dk1"/>
                          </a:solidFill>
                          <a:latin typeface="HG丸ｺﾞｼｯｸM-PRO"/>
                          <a:ea typeface="HG丸ｺﾞｼｯｸM-PRO"/>
                        </a:defRPr>
                      </a:lvl4pPr>
                      <a:lvl5pPr marL="1028774" algn="l" defTabSz="514387" rtl="0" eaLnBrk="1" latinLnBrk="0" hangingPunct="1">
                        <a:defRPr kumimoji="1" sz="1012" kern="1200">
                          <a:solidFill>
                            <a:schemeClr val="dk1"/>
                          </a:solidFill>
                          <a:latin typeface="HG丸ｺﾞｼｯｸM-PRO"/>
                          <a:ea typeface="HG丸ｺﾞｼｯｸM-PRO"/>
                        </a:defRPr>
                      </a:lvl5pPr>
                      <a:lvl6pPr marL="1285967" algn="l" defTabSz="514387" rtl="0" eaLnBrk="1" latinLnBrk="0" hangingPunct="1">
                        <a:defRPr kumimoji="1" sz="1012" kern="1200">
                          <a:solidFill>
                            <a:schemeClr val="dk1"/>
                          </a:solidFill>
                          <a:latin typeface="HG丸ｺﾞｼｯｸM-PRO"/>
                          <a:ea typeface="HG丸ｺﾞｼｯｸM-PRO"/>
                        </a:defRPr>
                      </a:lvl6pPr>
                      <a:lvl7pPr marL="1543161" algn="l" defTabSz="514387" rtl="0" eaLnBrk="1" latinLnBrk="0" hangingPunct="1">
                        <a:defRPr kumimoji="1" sz="1012" kern="1200">
                          <a:solidFill>
                            <a:schemeClr val="dk1"/>
                          </a:solidFill>
                          <a:latin typeface="HG丸ｺﾞｼｯｸM-PRO"/>
                          <a:ea typeface="HG丸ｺﾞｼｯｸM-PRO"/>
                        </a:defRPr>
                      </a:lvl7pPr>
                      <a:lvl8pPr marL="1800354" algn="l" defTabSz="514387" rtl="0" eaLnBrk="1" latinLnBrk="0" hangingPunct="1">
                        <a:defRPr kumimoji="1" sz="1012" kern="1200">
                          <a:solidFill>
                            <a:schemeClr val="dk1"/>
                          </a:solidFill>
                          <a:latin typeface="HG丸ｺﾞｼｯｸM-PRO"/>
                          <a:ea typeface="HG丸ｺﾞｼｯｸM-PRO"/>
                        </a:defRPr>
                      </a:lvl8pPr>
                      <a:lvl9pPr marL="2057547" algn="l" defTabSz="514387" rtl="0" eaLnBrk="1" latinLnBrk="0" hangingPunct="1">
                        <a:defRPr kumimoji="1" sz="1012" kern="1200">
                          <a:solidFill>
                            <a:schemeClr val="dk1"/>
                          </a:solidFill>
                          <a:latin typeface="HG丸ｺﾞｼｯｸM-PRO"/>
                          <a:ea typeface="HG丸ｺﾞｼｯｸM-PRO"/>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1" lang="ja-JP" altLang="en-US" sz="1800" dirty="0">
                          <a:solidFill>
                            <a:schemeClr val="tx1"/>
                          </a:solidFill>
                          <a:highlight>
                            <a:srgbClr val="00FF00"/>
                          </a:highlight>
                          <a:latin typeface="+mn-ea"/>
                          <a:ea typeface="+mn-ea"/>
                        </a:rPr>
                        <a:t>　</a:t>
                      </a:r>
                      <a:r>
                        <a:rPr kumimoji="1" lang="en-US" altLang="ja-JP" sz="1800" dirty="0">
                          <a:solidFill>
                            <a:schemeClr val="tx1"/>
                          </a:solidFill>
                          <a:highlight>
                            <a:srgbClr val="00FF00"/>
                          </a:highlight>
                          <a:latin typeface="+mn-ea"/>
                          <a:ea typeface="+mn-ea"/>
                        </a:rPr>
                        <a:t>#3 </a:t>
                      </a:r>
                      <a:r>
                        <a:rPr kumimoji="1" lang="ja-JP" altLang="en-US" sz="1800" dirty="0">
                          <a:solidFill>
                            <a:schemeClr val="tx1"/>
                          </a:solidFill>
                          <a:highlight>
                            <a:srgbClr val="00FF00"/>
                          </a:highlight>
                          <a:latin typeface="+mn-ea"/>
                          <a:ea typeface="+mn-ea"/>
                        </a:rPr>
                        <a:t>医師対象</a:t>
                      </a:r>
                      <a:r>
                        <a:rPr kumimoji="1" lang="ja-JP" altLang="en-US" sz="1800" dirty="0">
                          <a:solidFill>
                            <a:schemeClr val="tx1"/>
                          </a:solidFill>
                          <a:latin typeface="+mn-ea"/>
                          <a:ea typeface="+mn-ea"/>
                        </a:rPr>
                        <a:t>（弱い推奨・</a:t>
                      </a:r>
                      <a:r>
                        <a:rPr kumimoji="1" lang="ja-JP" altLang="en-US" sz="1800" dirty="0">
                          <a:solidFill>
                            <a:schemeClr val="tx1"/>
                          </a:solidFill>
                          <a:highlight>
                            <a:srgbClr val="00FF00"/>
                          </a:highlight>
                          <a:latin typeface="+mn-ea"/>
                          <a:ea typeface="+mn-ea"/>
                        </a:rPr>
                        <a:t>中程度</a:t>
                      </a:r>
                      <a:r>
                        <a:rPr kumimoji="1" lang="en-US" altLang="ja-JP" sz="1800" dirty="0">
                          <a:solidFill>
                            <a:schemeClr val="tx1"/>
                          </a:solidFill>
                          <a:highlight>
                            <a:srgbClr val="00FF00"/>
                          </a:highlight>
                          <a:latin typeface="+mn-ea"/>
                          <a:ea typeface="+mn-ea"/>
                        </a:rPr>
                        <a:t>E</a:t>
                      </a:r>
                      <a:r>
                        <a:rPr kumimoji="1" lang="ja-JP" altLang="en-US" sz="1800" dirty="0">
                          <a:solidFill>
                            <a:schemeClr val="tx1"/>
                          </a:solidFill>
                          <a:latin typeface="+mn-ea"/>
                          <a:ea typeface="+mn-ea"/>
                        </a:rPr>
                        <a:t>）</a:t>
                      </a:r>
                      <a:endParaRPr kumimoji="1" lang="en-US" altLang="ja-JP" sz="1800" dirty="0">
                        <a:solidFill>
                          <a:schemeClr val="tx1"/>
                        </a:solidFill>
                        <a:latin typeface="+mn-ea"/>
                        <a:ea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kumimoji="1" lang="ja-JP" altLang="en-US" sz="1800" dirty="0">
                          <a:solidFill>
                            <a:schemeClr val="tx1"/>
                          </a:solidFill>
                          <a:highlight>
                            <a:srgbClr val="C6E6A2"/>
                          </a:highlight>
                          <a:latin typeface="+mn-ea"/>
                          <a:ea typeface="+mn-ea"/>
                        </a:rPr>
                        <a:t>　</a:t>
                      </a:r>
                      <a:r>
                        <a:rPr kumimoji="1" lang="en-US" altLang="ja-JP" sz="1800" dirty="0">
                          <a:solidFill>
                            <a:schemeClr val="tx1"/>
                          </a:solidFill>
                          <a:highlight>
                            <a:srgbClr val="C6E6A2"/>
                          </a:highlight>
                          <a:latin typeface="+mn-ea"/>
                          <a:ea typeface="+mn-ea"/>
                        </a:rPr>
                        <a:t>#4 </a:t>
                      </a:r>
                      <a:r>
                        <a:rPr kumimoji="1" lang="ja-JP" altLang="en-US" sz="1800" dirty="0">
                          <a:solidFill>
                            <a:schemeClr val="tx1"/>
                          </a:solidFill>
                          <a:highlight>
                            <a:srgbClr val="C6E6A2"/>
                          </a:highlight>
                          <a:latin typeface="+mn-ea"/>
                          <a:ea typeface="+mn-ea"/>
                        </a:rPr>
                        <a:t>看護師対象</a:t>
                      </a:r>
                      <a:r>
                        <a:rPr kumimoji="1" lang="ja-JP" altLang="en-US" sz="1800" dirty="0">
                          <a:solidFill>
                            <a:schemeClr val="tx1"/>
                          </a:solidFill>
                          <a:latin typeface="+mn-ea"/>
                          <a:ea typeface="+mn-ea"/>
                        </a:rPr>
                        <a:t>（弱い推奨・</a:t>
                      </a:r>
                      <a:r>
                        <a:rPr kumimoji="1" lang="ja-JP" altLang="en-US" sz="1800" dirty="0">
                          <a:solidFill>
                            <a:schemeClr val="tx1"/>
                          </a:solidFill>
                          <a:highlight>
                            <a:srgbClr val="C6E6A2"/>
                          </a:highlight>
                          <a:latin typeface="+mn-ea"/>
                          <a:ea typeface="+mn-ea"/>
                        </a:rPr>
                        <a:t>中程度</a:t>
                      </a:r>
                      <a:r>
                        <a:rPr kumimoji="1" lang="en-US" altLang="ja-JP" sz="1800" dirty="0">
                          <a:solidFill>
                            <a:schemeClr val="tx1"/>
                          </a:solidFill>
                          <a:highlight>
                            <a:srgbClr val="C6E6A2"/>
                          </a:highlight>
                          <a:latin typeface="+mn-ea"/>
                          <a:ea typeface="+mn-ea"/>
                        </a:rPr>
                        <a:t>E</a:t>
                      </a:r>
                      <a:r>
                        <a:rPr kumimoji="1" lang="ja-JP" altLang="en-US" sz="1800" dirty="0">
                          <a:solidFill>
                            <a:schemeClr val="tx1"/>
                          </a:solidFill>
                          <a:latin typeface="+mn-ea"/>
                          <a:ea typeface="+mn-ea"/>
                        </a:rPr>
                        <a:t>）</a:t>
                      </a:r>
                    </a:p>
                  </a:txBody>
                  <a:tcPr marL="68591" marR="68591" marT="34291" marB="3429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4"/>
                  </a:ext>
                </a:extLst>
              </a:tr>
            </a:tbl>
          </a:graphicData>
        </a:graphic>
      </p:graphicFrame>
      <p:sp>
        <p:nvSpPr>
          <p:cNvPr id="20" name="テキスト ボックス 19">
            <a:extLst>
              <a:ext uri="{FF2B5EF4-FFF2-40B4-BE49-F238E27FC236}">
                <a16:creationId xmlns:a16="http://schemas.microsoft.com/office/drawing/2014/main" id="{2DD0036B-A990-46AC-907E-C94B6718F57D}"/>
              </a:ext>
            </a:extLst>
          </p:cNvPr>
          <p:cNvSpPr txBox="1"/>
          <p:nvPr/>
        </p:nvSpPr>
        <p:spPr>
          <a:xfrm>
            <a:off x="-204611" y="4231923"/>
            <a:ext cx="184731" cy="369332"/>
          </a:xfrm>
          <a:prstGeom prst="rect">
            <a:avLst/>
          </a:prstGeom>
          <a:noFill/>
        </p:spPr>
        <p:txBody>
          <a:bodyPr wrap="none">
            <a:spAutoFit/>
          </a:bodyPr>
          <a:lstStyle/>
          <a:p>
            <a:pPr defTabSz="685809" fontAlgn="base">
              <a:spcBef>
                <a:spcPct val="0"/>
              </a:spcBef>
              <a:spcAft>
                <a:spcPct val="0"/>
              </a:spcAft>
              <a:defRPr/>
            </a:pPr>
            <a:endParaRPr lang="ja-JP" altLang="en-US">
              <a:solidFill>
                <a:srgbClr val="000000"/>
              </a:solidFill>
              <a:latin typeface="Arial" panose="020B0604020202020204" pitchFamily="34" charset="0"/>
              <a:ea typeface="ＭＳ Ｐゴシック" panose="020B0600070205080204" pitchFamily="2" charset="-122"/>
            </a:endParaRPr>
          </a:p>
        </p:txBody>
      </p:sp>
      <p:pic>
        <p:nvPicPr>
          <p:cNvPr id="21" name="図 20">
            <a:extLst>
              <a:ext uri="{FF2B5EF4-FFF2-40B4-BE49-F238E27FC236}">
                <a16:creationId xmlns:a16="http://schemas.microsoft.com/office/drawing/2014/main" id="{5373F551-AE2B-46E5-BF2C-A2596829AC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7530" y="1422176"/>
            <a:ext cx="2219632" cy="3179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8062111"/>
      </p:ext>
    </p:extLst>
  </p:cSld>
  <p:clrMapOvr>
    <a:masterClrMapping/>
  </p:clrMapOvr>
  <mc:AlternateContent xmlns:mc="http://schemas.openxmlformats.org/markup-compatibility/2006" xmlns:p14="http://schemas.microsoft.com/office/powerpoint/2010/main">
    <mc:Choice Requires="p14">
      <p:transition spd="slow" p14:dur="2000" advTm="45454"/>
    </mc:Choice>
    <mc:Fallback xmlns="">
      <p:transition spd="slow" advTm="4545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上矢印 18">
            <a:extLst>
              <a:ext uri="{FF2B5EF4-FFF2-40B4-BE49-F238E27FC236}">
                <a16:creationId xmlns:a16="http://schemas.microsoft.com/office/drawing/2014/main" id="{0EE199D6-1E47-9250-9D1C-4860F77112AD}"/>
              </a:ext>
            </a:extLst>
          </p:cNvPr>
          <p:cNvSpPr/>
          <p:nvPr/>
        </p:nvSpPr>
        <p:spPr>
          <a:xfrm>
            <a:off x="4667579" y="5269735"/>
            <a:ext cx="436563" cy="461963"/>
          </a:xfrm>
          <a:prstGeom prst="up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760">
              <a:solidFill>
                <a:prstClr val="black"/>
              </a:solidFill>
              <a:latin typeface="+mn-ea"/>
            </a:endParaRPr>
          </a:p>
        </p:txBody>
      </p:sp>
      <p:pic>
        <p:nvPicPr>
          <p:cNvPr id="31" name="Picture 6">
            <a:extLst>
              <a:ext uri="{FF2B5EF4-FFF2-40B4-BE49-F238E27FC236}">
                <a16:creationId xmlns:a16="http://schemas.microsoft.com/office/drawing/2014/main" id="{24C72727-79CC-0BD8-340C-F147144B181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51226" y="4664432"/>
            <a:ext cx="1219198" cy="951842"/>
          </a:xfrm>
          <a:prstGeom prst="rect">
            <a:avLst/>
          </a:prstGeom>
          <a:solidFill>
            <a:srgbClr val="EAEAEA"/>
          </a:solidFill>
          <a:ln>
            <a:noFill/>
          </a:ln>
          <a:extLst>
            <a:ext uri="{91240B29-F687-4F45-9708-019B960494DF}">
              <a14:hiddenLine xmlns:a14="http://schemas.microsoft.com/office/drawing/2010/main" w="19050">
                <a:solidFill>
                  <a:srgbClr val="000000"/>
                </a:solidFill>
                <a:miter lim="800000"/>
                <a:headEnd/>
                <a:tailEnd/>
              </a14:hiddenLine>
            </a:ext>
          </a:extLst>
        </p:spPr>
      </p:pic>
      <p:sp>
        <p:nvSpPr>
          <p:cNvPr id="14" name="フリーフォーム 13">
            <a:extLst>
              <a:ext uri="{FF2B5EF4-FFF2-40B4-BE49-F238E27FC236}">
                <a16:creationId xmlns:a16="http://schemas.microsoft.com/office/drawing/2014/main" id="{76FADA7F-0DF5-89B2-EFBA-57FD133404A1}"/>
              </a:ext>
            </a:extLst>
          </p:cNvPr>
          <p:cNvSpPr/>
          <p:nvPr/>
        </p:nvSpPr>
        <p:spPr>
          <a:xfrm>
            <a:off x="4415167" y="4699823"/>
            <a:ext cx="941387" cy="460375"/>
          </a:xfrm>
          <a:custGeom>
            <a:avLst/>
            <a:gdLst>
              <a:gd name="connsiteX0" fmla="*/ 0 w 1588568"/>
              <a:gd name="connsiteY0" fmla="*/ 741679 h 1483358"/>
              <a:gd name="connsiteX1" fmla="*/ 794284 w 1588568"/>
              <a:gd name="connsiteY1" fmla="*/ 0 h 1483358"/>
              <a:gd name="connsiteX2" fmla="*/ 1588568 w 1588568"/>
              <a:gd name="connsiteY2" fmla="*/ 741679 h 1483358"/>
              <a:gd name="connsiteX3" fmla="*/ 794284 w 1588568"/>
              <a:gd name="connsiteY3" fmla="*/ 1483358 h 1483358"/>
              <a:gd name="connsiteX4" fmla="*/ 0 w 1588568"/>
              <a:gd name="connsiteY4" fmla="*/ 741679 h 148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568" h="1483358">
                <a:moveTo>
                  <a:pt x="0" y="741679"/>
                </a:moveTo>
                <a:cubicBezTo>
                  <a:pt x="0" y="332061"/>
                  <a:pt x="355613" y="0"/>
                  <a:pt x="794284" y="0"/>
                </a:cubicBezTo>
                <a:cubicBezTo>
                  <a:pt x="1232955" y="0"/>
                  <a:pt x="1588568" y="332061"/>
                  <a:pt x="1588568" y="741679"/>
                </a:cubicBezTo>
                <a:cubicBezTo>
                  <a:pt x="1588568" y="1151297"/>
                  <a:pt x="1232955" y="1483358"/>
                  <a:pt x="794284" y="1483358"/>
                </a:cubicBezTo>
                <a:cubicBezTo>
                  <a:pt x="355613" y="1483358"/>
                  <a:pt x="0" y="1151297"/>
                  <a:pt x="0" y="741679"/>
                </a:cubicBezTo>
                <a:close/>
              </a:path>
            </a:pathLst>
          </a:custGeom>
          <a:no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07254" tIns="100754" rIns="107254" bIns="100754" spcCol="1270" anchor="ctr"/>
          <a:lstStyle/>
          <a:p>
            <a:pPr algn="ctr" defTabSz="318791">
              <a:lnSpc>
                <a:spcPct val="90000"/>
              </a:lnSpc>
              <a:spcBef>
                <a:spcPct val="0"/>
              </a:spcBef>
              <a:spcAft>
                <a:spcPct val="35000"/>
              </a:spcAft>
              <a:defRPr/>
            </a:pPr>
            <a:endParaRPr lang="ja-JP" altLang="en-US" sz="717" dirty="0">
              <a:solidFill>
                <a:prstClr val="black"/>
              </a:solidFill>
              <a:latin typeface="+mn-ea"/>
            </a:endParaRPr>
          </a:p>
        </p:txBody>
      </p:sp>
      <p:sp>
        <p:nvSpPr>
          <p:cNvPr id="216069" name="テキスト ボックス 11">
            <a:extLst>
              <a:ext uri="{FF2B5EF4-FFF2-40B4-BE49-F238E27FC236}">
                <a16:creationId xmlns:a16="http://schemas.microsoft.com/office/drawing/2014/main" id="{30DF1299-E467-FAC3-2BB2-6E1854B99A9D}"/>
              </a:ext>
            </a:extLst>
          </p:cNvPr>
          <p:cNvSpPr txBox="1">
            <a:spLocks noChangeArrowheads="1"/>
          </p:cNvSpPr>
          <p:nvPr/>
        </p:nvSpPr>
        <p:spPr bwMode="auto">
          <a:xfrm>
            <a:off x="4267528" y="4909372"/>
            <a:ext cx="1257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400">
                <a:solidFill>
                  <a:srgbClr val="000000"/>
                </a:solidFill>
                <a:latin typeface="+mn-ea"/>
                <a:ea typeface="+mn-ea"/>
              </a:rPr>
              <a:t>医師</a:t>
            </a:r>
          </a:p>
        </p:txBody>
      </p:sp>
      <p:sp>
        <p:nvSpPr>
          <p:cNvPr id="16" name="テキスト ボックス 15">
            <a:extLst>
              <a:ext uri="{FF2B5EF4-FFF2-40B4-BE49-F238E27FC236}">
                <a16:creationId xmlns:a16="http://schemas.microsoft.com/office/drawing/2014/main" id="{5D7D993C-BE2B-6357-41DF-1AFD49542759}"/>
              </a:ext>
            </a:extLst>
          </p:cNvPr>
          <p:cNvSpPr txBox="1"/>
          <p:nvPr/>
        </p:nvSpPr>
        <p:spPr>
          <a:xfrm>
            <a:off x="3224542" y="5688834"/>
            <a:ext cx="3132137" cy="300038"/>
          </a:xfrm>
          <a:prstGeom prst="rect">
            <a:avLst/>
          </a:prstGeom>
          <a:solidFill>
            <a:schemeClr val="accent6">
              <a:lumMod val="60000"/>
              <a:lumOff val="40000"/>
            </a:schemeClr>
          </a:solidFill>
          <a:ln>
            <a:solidFill>
              <a:schemeClr val="accent6">
                <a:lumMod val="60000"/>
                <a:lumOff val="40000"/>
              </a:schemeClr>
            </a:solidFill>
          </a:ln>
        </p:spPr>
        <p:style>
          <a:lnRef idx="0">
            <a:schemeClr val="accent2"/>
          </a:lnRef>
          <a:fillRef idx="3">
            <a:schemeClr val="accent2"/>
          </a:fillRef>
          <a:effectRef idx="3">
            <a:schemeClr val="accent2"/>
          </a:effectRef>
          <a:fontRef idx="minor">
            <a:schemeClr val="lt1"/>
          </a:fontRef>
        </p:style>
        <p:txBody>
          <a:bodyPr>
            <a:spAutoFit/>
          </a:bodyPr>
          <a:lstStyle/>
          <a:p>
            <a:pPr algn="ctr" defTabSz="385763">
              <a:defRPr/>
            </a:pPr>
            <a:r>
              <a:rPr lang="ja-JP" altLang="en-US" sz="1350" dirty="0">
                <a:solidFill>
                  <a:prstClr val="black"/>
                </a:solidFill>
                <a:latin typeface="+mn-ea"/>
              </a:rPr>
              <a:t>医師へのコミュニケーション技術研修</a:t>
            </a:r>
          </a:p>
        </p:txBody>
      </p:sp>
      <p:grpSp>
        <p:nvGrpSpPr>
          <p:cNvPr id="216072" name="グループ化 6">
            <a:extLst>
              <a:ext uri="{FF2B5EF4-FFF2-40B4-BE49-F238E27FC236}">
                <a16:creationId xmlns:a16="http://schemas.microsoft.com/office/drawing/2014/main" id="{E8ED52AB-2F77-1E00-868E-A2D3CF2B595A}"/>
              </a:ext>
            </a:extLst>
          </p:cNvPr>
          <p:cNvGrpSpPr>
            <a:grpSpLocks/>
          </p:cNvGrpSpPr>
          <p:nvPr/>
        </p:nvGrpSpPr>
        <p:grpSpPr bwMode="auto">
          <a:xfrm>
            <a:off x="4100841" y="3023422"/>
            <a:ext cx="1535112" cy="1617662"/>
            <a:chOff x="673507" y="338313"/>
            <a:chExt cx="3640910" cy="3664248"/>
          </a:xfrm>
        </p:grpSpPr>
        <p:sp>
          <p:nvSpPr>
            <p:cNvPr id="9" name="フリーフォーム 8">
              <a:extLst>
                <a:ext uri="{FF2B5EF4-FFF2-40B4-BE49-F238E27FC236}">
                  <a16:creationId xmlns:a16="http://schemas.microsoft.com/office/drawing/2014/main" id="{C3827F7A-F0EE-706C-6724-690C5AD493AD}"/>
                </a:ext>
              </a:extLst>
            </p:cNvPr>
            <p:cNvSpPr/>
            <p:nvPr/>
          </p:nvSpPr>
          <p:spPr>
            <a:xfrm>
              <a:off x="1396418" y="338313"/>
              <a:ext cx="2228976" cy="1089565"/>
            </a:xfrm>
            <a:custGeom>
              <a:avLst/>
              <a:gdLst>
                <a:gd name="connsiteX0" fmla="*/ 0 w 1588568"/>
                <a:gd name="connsiteY0" fmla="*/ 741679 h 1483358"/>
                <a:gd name="connsiteX1" fmla="*/ 794284 w 1588568"/>
                <a:gd name="connsiteY1" fmla="*/ 0 h 1483358"/>
                <a:gd name="connsiteX2" fmla="*/ 1588568 w 1588568"/>
                <a:gd name="connsiteY2" fmla="*/ 741679 h 1483358"/>
                <a:gd name="connsiteX3" fmla="*/ 794284 w 1588568"/>
                <a:gd name="connsiteY3" fmla="*/ 1483358 h 1483358"/>
                <a:gd name="connsiteX4" fmla="*/ 0 w 1588568"/>
                <a:gd name="connsiteY4" fmla="*/ 741679 h 148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568" h="1483358">
                  <a:moveTo>
                    <a:pt x="0" y="741679"/>
                  </a:moveTo>
                  <a:cubicBezTo>
                    <a:pt x="0" y="332061"/>
                    <a:pt x="355613" y="0"/>
                    <a:pt x="794284" y="0"/>
                  </a:cubicBezTo>
                  <a:cubicBezTo>
                    <a:pt x="1232955" y="0"/>
                    <a:pt x="1588568" y="332061"/>
                    <a:pt x="1588568" y="741679"/>
                  </a:cubicBezTo>
                  <a:cubicBezTo>
                    <a:pt x="1588568" y="1151297"/>
                    <a:pt x="1232955" y="1483358"/>
                    <a:pt x="794284" y="1483358"/>
                  </a:cubicBezTo>
                  <a:cubicBezTo>
                    <a:pt x="355613" y="1483358"/>
                    <a:pt x="0" y="1151297"/>
                    <a:pt x="0" y="741679"/>
                  </a:cubicBezTo>
                  <a:close/>
                </a:path>
              </a:pathLst>
            </a:custGeom>
            <a:noFill/>
            <a:ln w="19050"/>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07254" tIns="100754" rIns="107254" bIns="100754" spcCol="1270" anchor="ctr"/>
            <a:lstStyle/>
            <a:p>
              <a:pPr algn="ctr" defTabSz="318791">
                <a:lnSpc>
                  <a:spcPct val="90000"/>
                </a:lnSpc>
                <a:spcBef>
                  <a:spcPct val="0"/>
                </a:spcBef>
                <a:spcAft>
                  <a:spcPct val="35000"/>
                </a:spcAft>
                <a:defRPr/>
              </a:pPr>
              <a:endParaRPr lang="ja-JP" altLang="en-US" sz="717" dirty="0">
                <a:solidFill>
                  <a:prstClr val="black"/>
                </a:solidFill>
                <a:latin typeface="+mn-ea"/>
              </a:endParaRPr>
            </a:p>
          </p:txBody>
        </p:sp>
        <p:sp>
          <p:nvSpPr>
            <p:cNvPr id="8" name="フリーフォーム 7">
              <a:extLst>
                <a:ext uri="{FF2B5EF4-FFF2-40B4-BE49-F238E27FC236}">
                  <a16:creationId xmlns:a16="http://schemas.microsoft.com/office/drawing/2014/main" id="{5204D933-41D7-E4F7-92CB-D64EA15DDBCC}"/>
                </a:ext>
              </a:extLst>
            </p:cNvPr>
            <p:cNvSpPr/>
            <p:nvPr/>
          </p:nvSpPr>
          <p:spPr>
            <a:xfrm>
              <a:off x="673507" y="1560928"/>
              <a:ext cx="3640910" cy="2441633"/>
            </a:xfrm>
            <a:custGeom>
              <a:avLst/>
              <a:gdLst>
                <a:gd name="connsiteX0" fmla="*/ 0 w 4345118"/>
                <a:gd name="connsiteY0" fmla="*/ 1554042 h 3108083"/>
                <a:gd name="connsiteX1" fmla="*/ 2172559 w 4345118"/>
                <a:gd name="connsiteY1" fmla="*/ 0 h 3108083"/>
                <a:gd name="connsiteX2" fmla="*/ 4345118 w 4345118"/>
                <a:gd name="connsiteY2" fmla="*/ 1554042 h 3108083"/>
                <a:gd name="connsiteX3" fmla="*/ 2172559 w 4345118"/>
                <a:gd name="connsiteY3" fmla="*/ 3108084 h 3108083"/>
                <a:gd name="connsiteX4" fmla="*/ 0 w 4345118"/>
                <a:gd name="connsiteY4" fmla="*/ 1554042 h 310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118" h="3108083">
                  <a:moveTo>
                    <a:pt x="0" y="1554042"/>
                  </a:moveTo>
                  <a:cubicBezTo>
                    <a:pt x="0" y="695768"/>
                    <a:pt x="972688" y="0"/>
                    <a:pt x="2172559" y="0"/>
                  </a:cubicBezTo>
                  <a:cubicBezTo>
                    <a:pt x="3372430" y="0"/>
                    <a:pt x="4345118" y="695768"/>
                    <a:pt x="4345118" y="1554042"/>
                  </a:cubicBezTo>
                  <a:cubicBezTo>
                    <a:pt x="4345118" y="2412316"/>
                    <a:pt x="3372430" y="3108084"/>
                    <a:pt x="2172559" y="3108084"/>
                  </a:cubicBezTo>
                  <a:cubicBezTo>
                    <a:pt x="972688" y="3108084"/>
                    <a:pt x="0" y="2412316"/>
                    <a:pt x="0" y="1554042"/>
                  </a:cubicBezTo>
                  <a:close/>
                </a:path>
              </a:pathLst>
            </a:custGeom>
            <a:solidFill>
              <a:srgbClr val="5B9BD5">
                <a:alpha val="49804"/>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280238" tIns="203811" rIns="280238" bIns="203811" spcCol="1270" anchor="ctr"/>
            <a:lstStyle/>
            <a:p>
              <a:pPr algn="ctr" defTabSz="412552">
                <a:lnSpc>
                  <a:spcPts val="1055"/>
                </a:lnSpc>
                <a:spcBef>
                  <a:spcPct val="0"/>
                </a:spcBef>
                <a:spcAft>
                  <a:spcPct val="35000"/>
                </a:spcAft>
                <a:defRPr/>
              </a:pPr>
              <a:endParaRPr lang="en-US" altLang="ja-JP" sz="929" dirty="0">
                <a:solidFill>
                  <a:prstClr val="black"/>
                </a:solidFill>
                <a:latin typeface="+mn-ea"/>
              </a:endParaRPr>
            </a:p>
            <a:p>
              <a:pPr algn="ctr" defTabSz="412552">
                <a:lnSpc>
                  <a:spcPts val="1055"/>
                </a:lnSpc>
                <a:spcBef>
                  <a:spcPct val="0"/>
                </a:spcBef>
                <a:spcAft>
                  <a:spcPct val="35000"/>
                </a:spcAft>
                <a:defRPr/>
              </a:pPr>
              <a:endParaRPr lang="en-US" altLang="ja-JP" sz="929" dirty="0">
                <a:solidFill>
                  <a:prstClr val="black"/>
                </a:solidFill>
                <a:latin typeface="+mn-ea"/>
              </a:endParaRPr>
            </a:p>
            <a:p>
              <a:pPr algn="ctr" defTabSz="412552">
                <a:lnSpc>
                  <a:spcPct val="90000"/>
                </a:lnSpc>
                <a:spcBef>
                  <a:spcPct val="0"/>
                </a:spcBef>
                <a:spcAft>
                  <a:spcPct val="35000"/>
                </a:spcAft>
                <a:defRPr/>
              </a:pPr>
              <a:endParaRPr lang="ja-JP" altLang="en-US" sz="1181" dirty="0">
                <a:solidFill>
                  <a:prstClr val="black"/>
                </a:solidFill>
                <a:latin typeface="+mn-ea"/>
              </a:endParaRPr>
            </a:p>
          </p:txBody>
        </p:sp>
      </p:grpSp>
      <p:sp>
        <p:nvSpPr>
          <p:cNvPr id="216073" name="テキスト ボックス 5">
            <a:extLst>
              <a:ext uri="{FF2B5EF4-FFF2-40B4-BE49-F238E27FC236}">
                <a16:creationId xmlns:a16="http://schemas.microsoft.com/office/drawing/2014/main" id="{1655A06B-C7B8-615C-059B-2B9AE1A3AA9B}"/>
              </a:ext>
            </a:extLst>
          </p:cNvPr>
          <p:cNvSpPr txBox="1">
            <a:spLocks noChangeArrowheads="1"/>
          </p:cNvSpPr>
          <p:nvPr/>
        </p:nvSpPr>
        <p:spPr bwMode="auto">
          <a:xfrm>
            <a:off x="4472317" y="2898010"/>
            <a:ext cx="815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2400">
                <a:solidFill>
                  <a:srgbClr val="000000"/>
                </a:solidFill>
                <a:latin typeface="+mn-ea"/>
                <a:ea typeface="+mn-ea"/>
              </a:rPr>
              <a:t>患者</a:t>
            </a:r>
          </a:p>
        </p:txBody>
      </p:sp>
      <p:sp>
        <p:nvSpPr>
          <p:cNvPr id="38" name="左カーブ矢印 37">
            <a:extLst>
              <a:ext uri="{FF2B5EF4-FFF2-40B4-BE49-F238E27FC236}">
                <a16:creationId xmlns:a16="http://schemas.microsoft.com/office/drawing/2014/main" id="{CBCFCF0E-B885-66EC-73B6-CDDB9F15A0CC}"/>
              </a:ext>
            </a:extLst>
          </p:cNvPr>
          <p:cNvSpPr/>
          <p:nvPr/>
        </p:nvSpPr>
        <p:spPr>
          <a:xfrm rot="10800000">
            <a:off x="3627766" y="3031360"/>
            <a:ext cx="709612" cy="2087563"/>
          </a:xfrm>
          <a:prstGeom prst="curvedLeftArrow">
            <a:avLst>
              <a:gd name="adj1" fmla="val 17423"/>
              <a:gd name="adj2" fmla="val 45443"/>
              <a:gd name="adj3" fmla="val 25469"/>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900">
              <a:ln w="3175">
                <a:solidFill>
                  <a:prstClr val="black"/>
                </a:solidFill>
              </a:ln>
              <a:solidFill>
                <a:prstClr val="black"/>
              </a:solidFill>
              <a:latin typeface="+mn-ea"/>
            </a:endParaRPr>
          </a:p>
        </p:txBody>
      </p:sp>
      <p:sp>
        <p:nvSpPr>
          <p:cNvPr id="43" name="テキスト ボックス 42">
            <a:extLst>
              <a:ext uri="{FF2B5EF4-FFF2-40B4-BE49-F238E27FC236}">
                <a16:creationId xmlns:a16="http://schemas.microsoft.com/office/drawing/2014/main" id="{60005C36-73DC-74E6-7AF4-FD6B787C17EF}"/>
              </a:ext>
            </a:extLst>
          </p:cNvPr>
          <p:cNvSpPr txBox="1"/>
          <p:nvPr/>
        </p:nvSpPr>
        <p:spPr>
          <a:xfrm rot="16200000">
            <a:off x="3609245" y="4024722"/>
            <a:ext cx="1045547" cy="123650"/>
          </a:xfrm>
          <a:prstGeom prst="rect">
            <a:avLst/>
          </a:prstGeom>
          <a:noFill/>
        </p:spPr>
        <p:txBody>
          <a:bodyPr spcFirstLastPara="1">
            <a:prstTxWarp prst="textArchUp">
              <a:avLst>
                <a:gd name="adj" fmla="val 11154652"/>
              </a:avLst>
            </a:prstTxWarp>
            <a:spAutoFit/>
          </a:bodyPr>
          <a:lstStyle/>
          <a:p>
            <a:pPr algn="ctr" defTabSz="385763">
              <a:defRPr/>
            </a:pPr>
            <a:r>
              <a:rPr lang="ja-JP" altLang="en-US" sz="1050" dirty="0">
                <a:solidFill>
                  <a:prstClr val="black"/>
                </a:solidFill>
                <a:latin typeface="+mn-ea"/>
              </a:rPr>
              <a:t>質問促進・共感・敬意</a:t>
            </a:r>
            <a:endParaRPr lang="en-US" altLang="ja-JP" sz="1050" dirty="0">
              <a:solidFill>
                <a:prstClr val="black"/>
              </a:solidFill>
              <a:latin typeface="+mn-ea"/>
            </a:endParaRPr>
          </a:p>
          <a:p>
            <a:pPr algn="ctr" defTabSz="385763">
              <a:defRPr/>
            </a:pPr>
            <a:r>
              <a:rPr lang="ja-JP" altLang="en-US" sz="1050" dirty="0">
                <a:solidFill>
                  <a:prstClr val="black"/>
                </a:solidFill>
                <a:latin typeface="+mn-ea"/>
              </a:rPr>
              <a:t>治療の提案</a:t>
            </a:r>
          </a:p>
        </p:txBody>
      </p:sp>
      <p:graphicFrame>
        <p:nvGraphicFramePr>
          <p:cNvPr id="55" name="図表 54">
            <a:extLst>
              <a:ext uri="{FF2B5EF4-FFF2-40B4-BE49-F238E27FC236}">
                <a16:creationId xmlns:a16="http://schemas.microsoft.com/office/drawing/2014/main" id="{AAB618A8-47AF-5881-F49F-6AE3E2145709}"/>
              </a:ext>
            </a:extLst>
          </p:cNvPr>
          <p:cNvGraphicFramePr/>
          <p:nvPr>
            <p:extLst>
              <p:ext uri="{D42A27DB-BD31-4B8C-83A1-F6EECF244321}">
                <p14:modId xmlns:p14="http://schemas.microsoft.com/office/powerpoint/2010/main" val="919280181"/>
              </p:ext>
            </p:extLst>
          </p:nvPr>
        </p:nvGraphicFramePr>
        <p:xfrm>
          <a:off x="3870327" y="3684937"/>
          <a:ext cx="1981715" cy="9959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正方形/長方形 4">
            <a:extLst>
              <a:ext uri="{FF2B5EF4-FFF2-40B4-BE49-F238E27FC236}">
                <a16:creationId xmlns:a16="http://schemas.microsoft.com/office/drawing/2014/main" id="{C4F89AC7-8B6A-348D-900E-D1C2D36C1387}"/>
              </a:ext>
            </a:extLst>
          </p:cNvPr>
          <p:cNvSpPr/>
          <p:nvPr/>
        </p:nvSpPr>
        <p:spPr>
          <a:xfrm>
            <a:off x="3994478" y="4423597"/>
            <a:ext cx="1830388" cy="209550"/>
          </a:xfrm>
          <a:prstGeom prst="rect">
            <a:avLst/>
          </a:prstGeom>
        </p:spPr>
        <p:txBody>
          <a:bodyPr>
            <a:spAutoFit/>
          </a:bodyPr>
          <a:lstStyle/>
          <a:p>
            <a:pPr algn="ctr" defTabSz="385763">
              <a:defRPr/>
            </a:pPr>
            <a:endParaRPr lang="en-US" altLang="ja-JP" sz="760" dirty="0">
              <a:solidFill>
                <a:prstClr val="black"/>
              </a:solidFill>
              <a:latin typeface="+mn-ea"/>
            </a:endParaRPr>
          </a:p>
        </p:txBody>
      </p:sp>
      <p:sp>
        <p:nvSpPr>
          <p:cNvPr id="40" name="左カーブ矢印 39">
            <a:extLst>
              <a:ext uri="{FF2B5EF4-FFF2-40B4-BE49-F238E27FC236}">
                <a16:creationId xmlns:a16="http://schemas.microsoft.com/office/drawing/2014/main" id="{30BB5DF7-4577-A7AC-78D2-CF7F3BCA71F2}"/>
              </a:ext>
            </a:extLst>
          </p:cNvPr>
          <p:cNvSpPr/>
          <p:nvPr/>
        </p:nvSpPr>
        <p:spPr>
          <a:xfrm>
            <a:off x="5494666" y="3072635"/>
            <a:ext cx="596900" cy="2087563"/>
          </a:xfrm>
          <a:prstGeom prst="curvedLeftArrow">
            <a:avLst>
              <a:gd name="adj1" fmla="val 17423"/>
              <a:gd name="adj2" fmla="val 45443"/>
              <a:gd name="adj3" fmla="val 25469"/>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760">
              <a:ln w="3175">
                <a:solidFill>
                  <a:prstClr val="black"/>
                </a:solidFill>
              </a:ln>
              <a:solidFill>
                <a:prstClr val="black"/>
              </a:solidFill>
              <a:latin typeface="+mn-ea"/>
            </a:endParaRPr>
          </a:p>
        </p:txBody>
      </p:sp>
      <p:sp>
        <p:nvSpPr>
          <p:cNvPr id="42" name="テキスト ボックス 41">
            <a:extLst>
              <a:ext uri="{FF2B5EF4-FFF2-40B4-BE49-F238E27FC236}">
                <a16:creationId xmlns:a16="http://schemas.microsoft.com/office/drawing/2014/main" id="{478D27B9-06FD-FA63-4D1F-12F8B0E87A6D}"/>
              </a:ext>
            </a:extLst>
          </p:cNvPr>
          <p:cNvSpPr txBox="1"/>
          <p:nvPr/>
        </p:nvSpPr>
        <p:spPr>
          <a:xfrm rot="5646449">
            <a:off x="5011941" y="3955889"/>
            <a:ext cx="1006945" cy="201578"/>
          </a:xfrm>
          <a:prstGeom prst="rect">
            <a:avLst/>
          </a:prstGeom>
          <a:noFill/>
        </p:spPr>
        <p:txBody>
          <a:bodyPr spcFirstLastPara="1">
            <a:prstTxWarp prst="textArchUp">
              <a:avLst>
                <a:gd name="adj" fmla="val 11154652"/>
              </a:avLst>
            </a:prstTxWarp>
            <a:spAutoFit/>
          </a:bodyPr>
          <a:lstStyle/>
          <a:p>
            <a:pPr algn="ctr" defTabSz="385763">
              <a:defRPr/>
            </a:pPr>
            <a:r>
              <a:rPr lang="ja-JP" altLang="en-US" sz="900" dirty="0">
                <a:solidFill>
                  <a:prstClr val="black"/>
                </a:solidFill>
                <a:latin typeface="+mn-ea"/>
              </a:rPr>
              <a:t>価値観に添った治療や</a:t>
            </a:r>
            <a:endParaRPr lang="en-US" altLang="ja-JP" sz="900" dirty="0">
              <a:solidFill>
                <a:prstClr val="black"/>
              </a:solidFill>
              <a:latin typeface="+mn-ea"/>
            </a:endParaRPr>
          </a:p>
          <a:p>
            <a:pPr algn="ctr" defTabSz="385763">
              <a:defRPr/>
            </a:pPr>
            <a:r>
              <a:rPr lang="ja-JP" altLang="en-US" sz="900" dirty="0">
                <a:solidFill>
                  <a:prstClr val="black"/>
                </a:solidFill>
                <a:latin typeface="+mn-ea"/>
              </a:rPr>
              <a:t>生活の意向・目標</a:t>
            </a:r>
            <a:endParaRPr lang="en-US" altLang="ja-JP" sz="900" dirty="0">
              <a:solidFill>
                <a:prstClr val="black"/>
              </a:solidFill>
              <a:latin typeface="+mn-ea"/>
            </a:endParaRPr>
          </a:p>
          <a:p>
            <a:pPr algn="ctr" defTabSz="385763">
              <a:defRPr/>
            </a:pPr>
            <a:r>
              <a:rPr lang="ja-JP" altLang="en-US" sz="900" dirty="0">
                <a:solidFill>
                  <a:prstClr val="black"/>
                </a:solidFill>
                <a:latin typeface="+mn-ea"/>
              </a:rPr>
              <a:t>信頼・質問</a:t>
            </a:r>
          </a:p>
        </p:txBody>
      </p:sp>
      <p:sp>
        <p:nvSpPr>
          <p:cNvPr id="216080" name="テキスト ボックス 24">
            <a:extLst>
              <a:ext uri="{FF2B5EF4-FFF2-40B4-BE49-F238E27FC236}">
                <a16:creationId xmlns:a16="http://schemas.microsoft.com/office/drawing/2014/main" id="{E0B07098-6726-B403-A9F8-35E55DDD3913}"/>
              </a:ext>
            </a:extLst>
          </p:cNvPr>
          <p:cNvSpPr txBox="1">
            <a:spLocks noChangeArrowheads="1"/>
          </p:cNvSpPr>
          <p:nvPr/>
        </p:nvSpPr>
        <p:spPr bwMode="auto">
          <a:xfrm>
            <a:off x="720826" y="469900"/>
            <a:ext cx="107503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defTabSz="385763">
              <a:defRPr kumimoji="1" sz="2000">
                <a:solidFill>
                  <a:schemeClr val="tx1"/>
                </a:solidFill>
                <a:latin typeface="ＭＳ Ｐゴシック" panose="020B0600070205080204" pitchFamily="50" charset="-128"/>
                <a:ea typeface="ＭＳ Ｐゴシック" panose="020B0600070205080204" pitchFamily="50" charset="-128"/>
              </a:defRPr>
            </a:lvl1pPr>
            <a:lvl2pPr marL="742950" indent="-285750" defTabSz="385763">
              <a:defRPr kumimoji="1" sz="2000">
                <a:solidFill>
                  <a:schemeClr val="tx1"/>
                </a:solidFill>
                <a:latin typeface="ＭＳ Ｐゴシック" panose="020B0600070205080204" pitchFamily="50" charset="-128"/>
                <a:ea typeface="ＭＳ Ｐゴシック" panose="020B0600070205080204" pitchFamily="50" charset="-128"/>
              </a:defRPr>
            </a:lvl2pPr>
            <a:lvl3pPr marL="11430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3pPr>
            <a:lvl4pPr marL="16002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defTabSz="385763">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defTabSz="385763" eaLnBrk="0" fontAlgn="base" hangingPunct="0">
              <a:spcBef>
                <a:spcPct val="0"/>
              </a:spcBef>
              <a:spcAft>
                <a:spcPct val="0"/>
              </a:spcAft>
              <a:defRPr kumimoji="1" sz="20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3200" b="1" dirty="0">
                <a:solidFill>
                  <a:srgbClr val="000000"/>
                </a:solidFill>
                <a:latin typeface="+mj-ea"/>
                <a:ea typeface="+mj-ea"/>
              </a:rPr>
              <a:t>患者と医師双方へのコミュニケーション介入のアウトカム</a:t>
            </a:r>
            <a:endParaRPr lang="en-US" altLang="ja-JP" sz="3200" b="1" dirty="0">
              <a:solidFill>
                <a:srgbClr val="000000"/>
              </a:solidFill>
              <a:latin typeface="+mj-ea"/>
              <a:ea typeface="+mj-ea"/>
            </a:endParaRPr>
          </a:p>
        </p:txBody>
      </p:sp>
      <p:sp>
        <p:nvSpPr>
          <p:cNvPr id="52" name="テキスト ボックス 51">
            <a:extLst>
              <a:ext uri="{FF2B5EF4-FFF2-40B4-BE49-F238E27FC236}">
                <a16:creationId xmlns:a16="http://schemas.microsoft.com/office/drawing/2014/main" id="{8983CDF5-4086-C6B7-A950-F9F2F94A4904}"/>
              </a:ext>
            </a:extLst>
          </p:cNvPr>
          <p:cNvSpPr txBox="1"/>
          <p:nvPr/>
        </p:nvSpPr>
        <p:spPr>
          <a:xfrm>
            <a:off x="3723016" y="2886897"/>
            <a:ext cx="850900" cy="209550"/>
          </a:xfrm>
          <a:prstGeom prst="rect">
            <a:avLst/>
          </a:prstGeom>
          <a:noFill/>
        </p:spPr>
        <p:txBody>
          <a:bodyPr>
            <a:spAutoFit/>
          </a:bodyPr>
          <a:lstStyle/>
          <a:p>
            <a:pPr defTabSz="385763">
              <a:defRPr/>
            </a:pPr>
            <a:endParaRPr lang="en-US" altLang="ja-JP" sz="760" dirty="0">
              <a:solidFill>
                <a:prstClr val="black"/>
              </a:solidFill>
              <a:latin typeface="+mn-ea"/>
            </a:endParaRPr>
          </a:p>
        </p:txBody>
      </p:sp>
      <p:sp>
        <p:nvSpPr>
          <p:cNvPr id="47" name="角丸四角形 46">
            <a:extLst>
              <a:ext uri="{FF2B5EF4-FFF2-40B4-BE49-F238E27FC236}">
                <a16:creationId xmlns:a16="http://schemas.microsoft.com/office/drawing/2014/main" id="{E16AC0D2-F4F2-A465-89E3-6AA7017EA7BF}"/>
              </a:ext>
            </a:extLst>
          </p:cNvPr>
          <p:cNvSpPr/>
          <p:nvPr/>
        </p:nvSpPr>
        <p:spPr>
          <a:xfrm>
            <a:off x="9544379" y="3272121"/>
            <a:ext cx="1495425" cy="1427702"/>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760">
              <a:solidFill>
                <a:prstClr val="black"/>
              </a:solidFill>
              <a:latin typeface="+mn-ea"/>
            </a:endParaRPr>
          </a:p>
        </p:txBody>
      </p:sp>
      <p:sp>
        <p:nvSpPr>
          <p:cNvPr id="15" name="フリーフォーム 14">
            <a:extLst>
              <a:ext uri="{FF2B5EF4-FFF2-40B4-BE49-F238E27FC236}">
                <a16:creationId xmlns:a16="http://schemas.microsoft.com/office/drawing/2014/main" id="{8D61BAEB-9565-6DB1-BF51-411BA5694D17}"/>
              </a:ext>
            </a:extLst>
          </p:cNvPr>
          <p:cNvSpPr/>
          <p:nvPr/>
        </p:nvSpPr>
        <p:spPr>
          <a:xfrm>
            <a:off x="9920616" y="4971284"/>
            <a:ext cx="741362" cy="419100"/>
          </a:xfrm>
          <a:custGeom>
            <a:avLst/>
            <a:gdLst>
              <a:gd name="connsiteX0" fmla="*/ 0 w 1006303"/>
              <a:gd name="connsiteY0" fmla="*/ 496031 h 992062"/>
              <a:gd name="connsiteX1" fmla="*/ 503152 w 1006303"/>
              <a:gd name="connsiteY1" fmla="*/ 0 h 992062"/>
              <a:gd name="connsiteX2" fmla="*/ 1006304 w 1006303"/>
              <a:gd name="connsiteY2" fmla="*/ 496031 h 992062"/>
              <a:gd name="connsiteX3" fmla="*/ 503152 w 1006303"/>
              <a:gd name="connsiteY3" fmla="*/ 992062 h 992062"/>
              <a:gd name="connsiteX4" fmla="*/ 0 w 1006303"/>
              <a:gd name="connsiteY4" fmla="*/ 496031 h 9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303" h="992062">
                <a:moveTo>
                  <a:pt x="0" y="496031"/>
                </a:moveTo>
                <a:cubicBezTo>
                  <a:pt x="0" y="222081"/>
                  <a:pt x="225269" y="0"/>
                  <a:pt x="503152" y="0"/>
                </a:cubicBezTo>
                <a:cubicBezTo>
                  <a:pt x="781035" y="0"/>
                  <a:pt x="1006304" y="222081"/>
                  <a:pt x="1006304" y="496031"/>
                </a:cubicBezTo>
                <a:cubicBezTo>
                  <a:pt x="1006304" y="769981"/>
                  <a:pt x="781035" y="992062"/>
                  <a:pt x="503152" y="992062"/>
                </a:cubicBezTo>
                <a:cubicBezTo>
                  <a:pt x="225269" y="992062"/>
                  <a:pt x="0" y="769981"/>
                  <a:pt x="0" y="496031"/>
                </a:cubicBezTo>
                <a:close/>
              </a:path>
            </a:pathLst>
          </a:custGeom>
          <a:solidFill>
            <a:schemeClr val="accent4">
              <a:lumMod val="60000"/>
              <a:lumOff val="40000"/>
              <a:alpha val="50196"/>
            </a:schemeClr>
          </a:solidFill>
          <a:ln w="635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84675" tIns="83795" rIns="84675" bIns="83795" spcCol="1270" anchor="ctr"/>
          <a:lstStyle/>
          <a:p>
            <a:pPr algn="ctr" defTabSz="393800">
              <a:lnSpc>
                <a:spcPct val="90000"/>
              </a:lnSpc>
              <a:spcBef>
                <a:spcPct val="0"/>
              </a:spcBef>
              <a:spcAft>
                <a:spcPct val="35000"/>
              </a:spcAft>
              <a:defRPr/>
            </a:pPr>
            <a:r>
              <a:rPr lang="ja-JP" altLang="en-US" sz="1400" dirty="0">
                <a:solidFill>
                  <a:prstClr val="black"/>
                </a:solidFill>
                <a:latin typeface="+mn-ea"/>
              </a:rPr>
              <a:t>医療費</a:t>
            </a:r>
          </a:p>
        </p:txBody>
      </p:sp>
      <p:sp>
        <p:nvSpPr>
          <p:cNvPr id="53" name="テキスト ボックス 52">
            <a:extLst>
              <a:ext uri="{FF2B5EF4-FFF2-40B4-BE49-F238E27FC236}">
                <a16:creationId xmlns:a16="http://schemas.microsoft.com/office/drawing/2014/main" id="{D8BE25B4-2D7B-A78F-08F9-935427F80D39}"/>
              </a:ext>
            </a:extLst>
          </p:cNvPr>
          <p:cNvSpPr txBox="1"/>
          <p:nvPr/>
        </p:nvSpPr>
        <p:spPr>
          <a:xfrm>
            <a:off x="9490404" y="1618485"/>
            <a:ext cx="1560513" cy="322263"/>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defTabSz="385763">
              <a:defRPr/>
            </a:pPr>
            <a:r>
              <a:rPr lang="ja-JP" altLang="en-US" sz="1500" b="1" dirty="0">
                <a:solidFill>
                  <a:prstClr val="black"/>
                </a:solidFill>
                <a:latin typeface="+mn-ea"/>
              </a:rPr>
              <a:t>健康アウトカム</a:t>
            </a:r>
            <a:endParaRPr lang="en-US" altLang="ja-JP" sz="1500" b="1" dirty="0">
              <a:solidFill>
                <a:prstClr val="black"/>
              </a:solidFill>
              <a:latin typeface="+mn-ea"/>
            </a:endParaRPr>
          </a:p>
        </p:txBody>
      </p:sp>
      <p:sp>
        <p:nvSpPr>
          <p:cNvPr id="44" name="角丸四角形 43">
            <a:extLst>
              <a:ext uri="{FF2B5EF4-FFF2-40B4-BE49-F238E27FC236}">
                <a16:creationId xmlns:a16="http://schemas.microsoft.com/office/drawing/2014/main" id="{F8DB3A7E-7987-BCD6-786F-CED57726A28B}"/>
              </a:ext>
            </a:extLst>
          </p:cNvPr>
          <p:cNvSpPr/>
          <p:nvPr/>
        </p:nvSpPr>
        <p:spPr>
          <a:xfrm>
            <a:off x="6804353" y="2116960"/>
            <a:ext cx="2073454" cy="4022725"/>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85763">
              <a:lnSpc>
                <a:spcPct val="150000"/>
              </a:lnSpc>
              <a:defRPr/>
            </a:pPr>
            <a:r>
              <a:rPr lang="en-US" altLang="ja-JP" sz="1200" b="1" dirty="0">
                <a:solidFill>
                  <a:prstClr val="black"/>
                </a:solidFill>
                <a:latin typeface="+mn-ea"/>
              </a:rPr>
              <a:t>•</a:t>
            </a:r>
            <a:r>
              <a:rPr lang="ja-JP" altLang="en-US" sz="1200" b="1" u="sng" dirty="0">
                <a:solidFill>
                  <a:prstClr val="black"/>
                </a:solidFill>
                <a:latin typeface="+mn-ea"/>
              </a:rPr>
              <a:t>患者の知識と理解</a:t>
            </a:r>
          </a:p>
          <a:p>
            <a:pPr defTabSz="385763">
              <a:lnSpc>
                <a:spcPct val="150000"/>
              </a:lnSpc>
              <a:defRPr/>
            </a:pPr>
            <a:r>
              <a:rPr lang="en-US" altLang="ja-JP" sz="1200" b="1" dirty="0">
                <a:solidFill>
                  <a:prstClr val="black"/>
                </a:solidFill>
                <a:latin typeface="+mn-ea"/>
              </a:rPr>
              <a:t>•</a:t>
            </a:r>
            <a:r>
              <a:rPr lang="ja-JP" altLang="en-US" sz="1200" b="1" u="sng" dirty="0">
                <a:solidFill>
                  <a:prstClr val="black"/>
                </a:solidFill>
                <a:latin typeface="+mn-ea"/>
              </a:rPr>
              <a:t>治療同盟 </a:t>
            </a:r>
          </a:p>
          <a:p>
            <a:pPr defTabSz="385763">
              <a:lnSpc>
                <a:spcPct val="150000"/>
              </a:lnSpc>
              <a:defRPr/>
            </a:pPr>
            <a:r>
              <a:rPr lang="en-US" altLang="ja-JP" sz="1200" b="1" dirty="0">
                <a:solidFill>
                  <a:prstClr val="black"/>
                </a:solidFill>
                <a:latin typeface="+mn-ea"/>
              </a:rPr>
              <a:t>•</a:t>
            </a:r>
            <a:r>
              <a:rPr lang="ja-JP" altLang="en-US" sz="1200" b="1" u="sng" dirty="0">
                <a:solidFill>
                  <a:prstClr val="black"/>
                </a:solidFill>
                <a:latin typeface="+mn-ea"/>
              </a:rPr>
              <a:t>質の高い</a:t>
            </a:r>
            <a:r>
              <a:rPr lang="ja-JP" altLang="en-US" sz="1200" b="1" u="sng">
                <a:solidFill>
                  <a:prstClr val="black"/>
                </a:solidFill>
                <a:latin typeface="+mn-ea"/>
              </a:rPr>
              <a:t>決定 　</a:t>
            </a:r>
            <a:r>
              <a:rPr lang="en-US" altLang="ja-JP" sz="1200" b="1" u="sng" dirty="0">
                <a:solidFill>
                  <a:prstClr val="black"/>
                </a:solidFill>
                <a:latin typeface="+mn-ea"/>
              </a:rPr>
              <a:t>Shared Decision Making</a:t>
            </a:r>
            <a:endParaRPr lang="ja-JP" altLang="en-US" sz="1200" b="1" u="sng" dirty="0">
              <a:solidFill>
                <a:prstClr val="black"/>
              </a:solidFill>
              <a:latin typeface="+mn-ea"/>
            </a:endParaRPr>
          </a:p>
          <a:p>
            <a:pPr defTabSz="385763">
              <a:lnSpc>
                <a:spcPct val="150000"/>
              </a:lnSpc>
              <a:defRPr/>
            </a:pPr>
            <a:r>
              <a:rPr lang="en-US" altLang="ja-JP" sz="1200" b="1" dirty="0">
                <a:solidFill>
                  <a:prstClr val="black"/>
                </a:solidFill>
                <a:latin typeface="+mn-ea"/>
              </a:rPr>
              <a:t>•</a:t>
            </a:r>
            <a:r>
              <a:rPr lang="ja-JP" altLang="en-US" sz="1200" b="1" u="sng" dirty="0">
                <a:solidFill>
                  <a:prstClr val="black"/>
                </a:solidFill>
                <a:latin typeface="+mn-ea"/>
              </a:rPr>
              <a:t>標準治療の遵守</a:t>
            </a:r>
            <a:endParaRPr lang="en-US" altLang="ja-JP" sz="1200" b="1" u="sng" dirty="0">
              <a:solidFill>
                <a:prstClr val="black"/>
              </a:solidFill>
              <a:latin typeface="+mn-ea"/>
            </a:endParaRPr>
          </a:p>
          <a:p>
            <a:pPr defTabSz="385763">
              <a:lnSpc>
                <a:spcPct val="150000"/>
              </a:lnSpc>
              <a:defRPr/>
            </a:pPr>
            <a:r>
              <a:rPr lang="en-US" altLang="ja-JP" sz="1200" b="1" dirty="0">
                <a:solidFill>
                  <a:prstClr val="black"/>
                </a:solidFill>
                <a:latin typeface="+mn-ea"/>
              </a:rPr>
              <a:t>•</a:t>
            </a:r>
            <a:r>
              <a:rPr lang="ja-JP" altLang="en-US" sz="1200" b="1" u="sng" dirty="0">
                <a:solidFill>
                  <a:prstClr val="black"/>
                </a:solidFill>
                <a:latin typeface="+mn-ea"/>
              </a:rPr>
              <a:t>ケアへのアクセス </a:t>
            </a:r>
            <a:endParaRPr lang="en-US" altLang="ja-JP" sz="1200" b="1" u="sng" dirty="0">
              <a:solidFill>
                <a:prstClr val="black"/>
              </a:solidFill>
              <a:latin typeface="+mn-ea"/>
            </a:endParaRPr>
          </a:p>
          <a:p>
            <a:pPr defTabSz="385763">
              <a:lnSpc>
                <a:spcPct val="150000"/>
              </a:lnSpc>
              <a:defRPr/>
            </a:pPr>
            <a:r>
              <a:rPr lang="ja-JP" altLang="en-US" sz="1200" b="1" dirty="0">
                <a:solidFill>
                  <a:prstClr val="black"/>
                </a:solidFill>
                <a:latin typeface="+mn-ea"/>
              </a:rPr>
              <a:t>・</a:t>
            </a:r>
            <a:r>
              <a:rPr lang="ja-JP" altLang="en-US" sz="1200" b="1" u="sng" dirty="0">
                <a:solidFill>
                  <a:prstClr val="black"/>
                </a:solidFill>
                <a:latin typeface="+mn-ea"/>
              </a:rPr>
              <a:t>気持ちの自己管理 </a:t>
            </a:r>
          </a:p>
          <a:p>
            <a:pPr defTabSz="385763">
              <a:lnSpc>
                <a:spcPct val="150000"/>
              </a:lnSpc>
              <a:defRPr/>
            </a:pPr>
            <a:r>
              <a:rPr lang="en-US" altLang="ja-JP" sz="1200" b="1" dirty="0">
                <a:solidFill>
                  <a:prstClr val="black"/>
                </a:solidFill>
                <a:latin typeface="+mn-ea"/>
              </a:rPr>
              <a:t>•</a:t>
            </a:r>
            <a:r>
              <a:rPr lang="ja-JP" altLang="en-US" sz="1200" b="1" u="sng" dirty="0">
                <a:solidFill>
                  <a:prstClr val="black"/>
                </a:solidFill>
                <a:latin typeface="+mn-ea"/>
              </a:rPr>
              <a:t>ソーシャルサポート</a:t>
            </a:r>
          </a:p>
          <a:p>
            <a:pPr defTabSz="385763">
              <a:lnSpc>
                <a:spcPct val="150000"/>
              </a:lnSpc>
              <a:defRPr/>
            </a:pPr>
            <a:r>
              <a:rPr lang="ja-JP" altLang="en-US" sz="1200" b="1" dirty="0">
                <a:solidFill>
                  <a:prstClr val="black"/>
                </a:solidFill>
                <a:latin typeface="+mn-ea"/>
              </a:rPr>
              <a:t>・</a:t>
            </a:r>
            <a:r>
              <a:rPr lang="ja-JP" altLang="en-US" sz="1200" b="1" u="sng" dirty="0">
                <a:solidFill>
                  <a:prstClr val="black"/>
                </a:solidFill>
                <a:latin typeface="+mn-ea"/>
              </a:rPr>
              <a:t>健康習慣</a:t>
            </a:r>
            <a:endParaRPr lang="en-US" altLang="ja-JP" sz="1200" b="1" u="sng" dirty="0">
              <a:solidFill>
                <a:prstClr val="black"/>
              </a:solidFill>
              <a:latin typeface="+mn-ea"/>
            </a:endParaRPr>
          </a:p>
          <a:p>
            <a:pPr defTabSz="385763">
              <a:lnSpc>
                <a:spcPct val="150000"/>
              </a:lnSpc>
              <a:defRPr/>
            </a:pPr>
            <a:r>
              <a:rPr lang="ja-JP" altLang="en-US" sz="1200" b="1" dirty="0">
                <a:solidFill>
                  <a:prstClr val="black"/>
                </a:solidFill>
                <a:latin typeface="+mn-ea"/>
              </a:rPr>
              <a:t>・</a:t>
            </a:r>
            <a:r>
              <a:rPr lang="ja-JP" altLang="en-US" sz="1200" b="1" u="sng" dirty="0">
                <a:solidFill>
                  <a:prstClr val="black"/>
                </a:solidFill>
                <a:latin typeface="+mn-ea"/>
              </a:rPr>
              <a:t>セルフケア</a:t>
            </a:r>
            <a:r>
              <a:rPr lang="ja-JP" altLang="en-US" sz="1200" b="1" u="sng">
                <a:solidFill>
                  <a:prstClr val="black"/>
                </a:solidFill>
                <a:latin typeface="+mn-ea"/>
              </a:rPr>
              <a:t>に導く</a:t>
            </a:r>
            <a:endParaRPr lang="en-US" altLang="ja-JP" sz="1200" b="1" u="sng" dirty="0">
              <a:solidFill>
                <a:prstClr val="black"/>
              </a:solidFill>
              <a:latin typeface="+mn-ea"/>
            </a:endParaRPr>
          </a:p>
          <a:p>
            <a:pPr defTabSz="385763">
              <a:lnSpc>
                <a:spcPct val="150000"/>
              </a:lnSpc>
              <a:defRPr/>
            </a:pPr>
            <a:r>
              <a:rPr lang="ja-JP" altLang="en-US" sz="1200" b="1">
                <a:solidFill>
                  <a:prstClr val="black"/>
                </a:solidFill>
                <a:latin typeface="+mn-ea"/>
              </a:rPr>
              <a:t>　</a:t>
            </a:r>
            <a:r>
              <a:rPr lang="ja-JP" altLang="en-US" sz="1200" b="1" u="sng">
                <a:solidFill>
                  <a:prstClr val="black"/>
                </a:solidFill>
                <a:latin typeface="+mn-ea"/>
              </a:rPr>
              <a:t>自己</a:t>
            </a:r>
            <a:r>
              <a:rPr lang="ja-JP" altLang="en-US" sz="1200" b="1" u="sng" dirty="0">
                <a:solidFill>
                  <a:prstClr val="black"/>
                </a:solidFill>
                <a:latin typeface="+mn-ea"/>
              </a:rPr>
              <a:t>効力感</a:t>
            </a:r>
          </a:p>
        </p:txBody>
      </p:sp>
      <p:sp>
        <p:nvSpPr>
          <p:cNvPr id="54" name="テキスト ボックス 53">
            <a:extLst>
              <a:ext uri="{FF2B5EF4-FFF2-40B4-BE49-F238E27FC236}">
                <a16:creationId xmlns:a16="http://schemas.microsoft.com/office/drawing/2014/main" id="{D1BECB3C-398D-F410-F4DA-03519E81514B}"/>
              </a:ext>
            </a:extLst>
          </p:cNvPr>
          <p:cNvSpPr txBox="1"/>
          <p:nvPr/>
        </p:nvSpPr>
        <p:spPr>
          <a:xfrm>
            <a:off x="6969454" y="1618485"/>
            <a:ext cx="1660525" cy="322263"/>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defTabSz="385763">
              <a:defRPr/>
            </a:pPr>
            <a:r>
              <a:rPr lang="ja-JP" altLang="en-US" sz="1500" b="1" dirty="0">
                <a:solidFill>
                  <a:prstClr val="black"/>
                </a:solidFill>
                <a:latin typeface="+mn-ea"/>
              </a:rPr>
              <a:t>中間アウトカム</a:t>
            </a:r>
            <a:endParaRPr lang="en-US" altLang="ja-JP" sz="1500" b="1" dirty="0">
              <a:solidFill>
                <a:prstClr val="black"/>
              </a:solidFill>
              <a:latin typeface="+mn-ea"/>
            </a:endParaRPr>
          </a:p>
        </p:txBody>
      </p:sp>
      <p:sp>
        <p:nvSpPr>
          <p:cNvPr id="32" name="右矢印 31">
            <a:extLst>
              <a:ext uri="{FF2B5EF4-FFF2-40B4-BE49-F238E27FC236}">
                <a16:creationId xmlns:a16="http://schemas.microsoft.com/office/drawing/2014/main" id="{E12C1328-1642-A89B-A27F-295D2643CA34}"/>
              </a:ext>
            </a:extLst>
          </p:cNvPr>
          <p:cNvSpPr/>
          <p:nvPr/>
        </p:nvSpPr>
        <p:spPr>
          <a:xfrm>
            <a:off x="6185229" y="3883848"/>
            <a:ext cx="492125" cy="452437"/>
          </a:xfrm>
          <a:prstGeom prst="rightArrow">
            <a:avLst/>
          </a:prstGeom>
          <a:solidFill>
            <a:srgbClr val="00B0F0"/>
          </a:solidFill>
          <a:ln>
            <a:solidFill>
              <a:srgbClr val="00B0F0"/>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457200">
              <a:defRPr/>
            </a:pPr>
            <a:endParaRPr kumimoji="0" lang="ja-JP" altLang="en-US">
              <a:solidFill>
                <a:prstClr val="black">
                  <a:hueOff val="0"/>
                  <a:satOff val="0"/>
                  <a:lumOff val="0"/>
                  <a:alphaOff val="0"/>
                </a:prstClr>
              </a:solidFill>
              <a:latin typeface="+mn-ea"/>
            </a:endParaRPr>
          </a:p>
        </p:txBody>
      </p:sp>
      <p:sp>
        <p:nvSpPr>
          <p:cNvPr id="39" name="右矢印 38">
            <a:extLst>
              <a:ext uri="{FF2B5EF4-FFF2-40B4-BE49-F238E27FC236}">
                <a16:creationId xmlns:a16="http://schemas.microsoft.com/office/drawing/2014/main" id="{DF06BE86-A928-EF30-7A02-E7B4A0FB59D2}"/>
              </a:ext>
            </a:extLst>
          </p:cNvPr>
          <p:cNvSpPr/>
          <p:nvPr/>
        </p:nvSpPr>
        <p:spPr>
          <a:xfrm>
            <a:off x="9052253" y="3866384"/>
            <a:ext cx="438150" cy="433388"/>
          </a:xfrm>
          <a:prstGeom prst="rightArrow">
            <a:avLst/>
          </a:prstGeom>
          <a:solidFill>
            <a:srgbClr val="00B0F0"/>
          </a:solidFill>
          <a:ln>
            <a:solidFill>
              <a:srgbClr val="00B0F0"/>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457200">
              <a:defRPr/>
            </a:pPr>
            <a:endParaRPr kumimoji="0" lang="ja-JP" altLang="en-US">
              <a:solidFill>
                <a:prstClr val="black">
                  <a:hueOff val="0"/>
                  <a:satOff val="0"/>
                  <a:lumOff val="0"/>
                  <a:alphaOff val="0"/>
                </a:prstClr>
              </a:solidFill>
              <a:latin typeface="+mn-ea"/>
            </a:endParaRPr>
          </a:p>
        </p:txBody>
      </p:sp>
      <p:sp>
        <p:nvSpPr>
          <p:cNvPr id="29" name="フリーフォーム 28">
            <a:extLst>
              <a:ext uri="{FF2B5EF4-FFF2-40B4-BE49-F238E27FC236}">
                <a16:creationId xmlns:a16="http://schemas.microsoft.com/office/drawing/2014/main" id="{011E250B-BF5F-278F-5E3A-38305C7CFEB6}"/>
              </a:ext>
            </a:extLst>
          </p:cNvPr>
          <p:cNvSpPr/>
          <p:nvPr/>
        </p:nvSpPr>
        <p:spPr>
          <a:xfrm>
            <a:off x="9780916" y="3660009"/>
            <a:ext cx="1028700" cy="419100"/>
          </a:xfrm>
          <a:custGeom>
            <a:avLst/>
            <a:gdLst>
              <a:gd name="connsiteX0" fmla="*/ 0 w 1006303"/>
              <a:gd name="connsiteY0" fmla="*/ 496031 h 992062"/>
              <a:gd name="connsiteX1" fmla="*/ 503152 w 1006303"/>
              <a:gd name="connsiteY1" fmla="*/ 0 h 992062"/>
              <a:gd name="connsiteX2" fmla="*/ 1006304 w 1006303"/>
              <a:gd name="connsiteY2" fmla="*/ 496031 h 992062"/>
              <a:gd name="connsiteX3" fmla="*/ 503152 w 1006303"/>
              <a:gd name="connsiteY3" fmla="*/ 992062 h 992062"/>
              <a:gd name="connsiteX4" fmla="*/ 0 w 1006303"/>
              <a:gd name="connsiteY4" fmla="*/ 496031 h 9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303" h="992062">
                <a:moveTo>
                  <a:pt x="0" y="496031"/>
                </a:moveTo>
                <a:cubicBezTo>
                  <a:pt x="0" y="222081"/>
                  <a:pt x="225269" y="0"/>
                  <a:pt x="503152" y="0"/>
                </a:cubicBezTo>
                <a:cubicBezTo>
                  <a:pt x="781035" y="0"/>
                  <a:pt x="1006304" y="222081"/>
                  <a:pt x="1006304" y="496031"/>
                </a:cubicBezTo>
                <a:cubicBezTo>
                  <a:pt x="1006304" y="769981"/>
                  <a:pt x="781035" y="992062"/>
                  <a:pt x="503152" y="992062"/>
                </a:cubicBezTo>
                <a:cubicBezTo>
                  <a:pt x="225269" y="992062"/>
                  <a:pt x="0" y="769981"/>
                  <a:pt x="0" y="496031"/>
                </a:cubicBezTo>
                <a:close/>
              </a:path>
            </a:pathLst>
          </a:custGeom>
          <a:solidFill>
            <a:schemeClr val="accent4">
              <a:lumMod val="60000"/>
              <a:lumOff val="40000"/>
              <a:alpha val="50196"/>
            </a:schemeClr>
          </a:solidFill>
          <a:ln w="635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84675" tIns="83795" rIns="84675" bIns="83795" spcCol="1270" anchor="ctr"/>
          <a:lstStyle/>
          <a:p>
            <a:pPr algn="ctr" defTabSz="393800">
              <a:lnSpc>
                <a:spcPct val="90000"/>
              </a:lnSpc>
              <a:spcBef>
                <a:spcPct val="0"/>
              </a:spcBef>
              <a:spcAft>
                <a:spcPct val="35000"/>
              </a:spcAft>
              <a:defRPr/>
            </a:pPr>
            <a:r>
              <a:rPr lang="en-US" altLang="ja-JP" sz="2400" dirty="0">
                <a:solidFill>
                  <a:prstClr val="black"/>
                </a:solidFill>
                <a:latin typeface="+mn-ea"/>
              </a:rPr>
              <a:t>QOL</a:t>
            </a:r>
            <a:endParaRPr lang="ja-JP" altLang="en-US" sz="2400" dirty="0">
              <a:solidFill>
                <a:prstClr val="black"/>
              </a:solidFill>
              <a:latin typeface="+mn-ea"/>
            </a:endParaRPr>
          </a:p>
        </p:txBody>
      </p:sp>
      <p:pic>
        <p:nvPicPr>
          <p:cNvPr id="30" name="Picture 5" descr="重要な面接パンフレット_ページ_01">
            <a:extLst>
              <a:ext uri="{FF2B5EF4-FFF2-40B4-BE49-F238E27FC236}">
                <a16:creationId xmlns:a16="http://schemas.microsoft.com/office/drawing/2014/main" id="{4FC573D2-E4F3-B0DF-E2C0-9C3C110DB52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91603" y="2585503"/>
            <a:ext cx="839355" cy="10559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B67D9F7E-EAF1-052F-6AD9-9A503632E2F4}"/>
              </a:ext>
            </a:extLst>
          </p:cNvPr>
          <p:cNvSpPr txBox="1"/>
          <p:nvPr/>
        </p:nvSpPr>
        <p:spPr>
          <a:xfrm>
            <a:off x="1564605" y="1618485"/>
            <a:ext cx="4792075" cy="322263"/>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defTabSz="385763">
              <a:defRPr/>
            </a:pPr>
            <a:r>
              <a:rPr lang="ja-JP" altLang="en-US" sz="1500" b="1" dirty="0">
                <a:solidFill>
                  <a:prstClr val="black"/>
                </a:solidFill>
                <a:latin typeface="+mn-ea"/>
              </a:rPr>
              <a:t>介入</a:t>
            </a:r>
            <a:endParaRPr lang="en-US" altLang="ja-JP" sz="1500" b="1" dirty="0">
              <a:solidFill>
                <a:prstClr val="black"/>
              </a:solidFill>
              <a:latin typeface="+mn-ea"/>
            </a:endParaRPr>
          </a:p>
        </p:txBody>
      </p:sp>
      <p:sp>
        <p:nvSpPr>
          <p:cNvPr id="35" name="フリーフォーム 14">
            <a:extLst>
              <a:ext uri="{FF2B5EF4-FFF2-40B4-BE49-F238E27FC236}">
                <a16:creationId xmlns:a16="http://schemas.microsoft.com/office/drawing/2014/main" id="{60EF7E69-D4EE-57C2-2788-59A1DE6D5475}"/>
              </a:ext>
            </a:extLst>
          </p:cNvPr>
          <p:cNvSpPr/>
          <p:nvPr/>
        </p:nvSpPr>
        <p:spPr>
          <a:xfrm>
            <a:off x="9868555" y="5390385"/>
            <a:ext cx="879474" cy="735014"/>
          </a:xfrm>
          <a:custGeom>
            <a:avLst/>
            <a:gdLst>
              <a:gd name="connsiteX0" fmla="*/ 0 w 1006303"/>
              <a:gd name="connsiteY0" fmla="*/ 496031 h 992062"/>
              <a:gd name="connsiteX1" fmla="*/ 503152 w 1006303"/>
              <a:gd name="connsiteY1" fmla="*/ 0 h 992062"/>
              <a:gd name="connsiteX2" fmla="*/ 1006304 w 1006303"/>
              <a:gd name="connsiteY2" fmla="*/ 496031 h 992062"/>
              <a:gd name="connsiteX3" fmla="*/ 503152 w 1006303"/>
              <a:gd name="connsiteY3" fmla="*/ 992062 h 992062"/>
              <a:gd name="connsiteX4" fmla="*/ 0 w 1006303"/>
              <a:gd name="connsiteY4" fmla="*/ 496031 h 9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303" h="992062">
                <a:moveTo>
                  <a:pt x="0" y="496031"/>
                </a:moveTo>
                <a:cubicBezTo>
                  <a:pt x="0" y="222081"/>
                  <a:pt x="225269" y="0"/>
                  <a:pt x="503152" y="0"/>
                </a:cubicBezTo>
                <a:cubicBezTo>
                  <a:pt x="781035" y="0"/>
                  <a:pt x="1006304" y="222081"/>
                  <a:pt x="1006304" y="496031"/>
                </a:cubicBezTo>
                <a:cubicBezTo>
                  <a:pt x="1006304" y="769981"/>
                  <a:pt x="781035" y="992062"/>
                  <a:pt x="503152" y="992062"/>
                </a:cubicBezTo>
                <a:cubicBezTo>
                  <a:pt x="225269" y="992062"/>
                  <a:pt x="0" y="769981"/>
                  <a:pt x="0" y="496031"/>
                </a:cubicBezTo>
                <a:close/>
              </a:path>
            </a:pathLst>
          </a:custGeom>
          <a:solidFill>
            <a:schemeClr val="accent4">
              <a:lumMod val="60000"/>
              <a:lumOff val="40000"/>
              <a:alpha val="50196"/>
            </a:schemeClr>
          </a:solidFill>
          <a:ln w="635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56450" tIns="55863" rIns="56450" bIns="55863" spcCol="1270" anchor="ctr"/>
          <a:lstStyle/>
          <a:p>
            <a:pPr algn="ctr" defTabSz="262556">
              <a:lnSpc>
                <a:spcPct val="90000"/>
              </a:lnSpc>
              <a:spcAft>
                <a:spcPct val="35000"/>
              </a:spcAft>
              <a:defRPr/>
            </a:pPr>
            <a:r>
              <a:rPr lang="ja-JP" altLang="en-US" sz="1400" b="1" dirty="0">
                <a:solidFill>
                  <a:prstClr val="black"/>
                </a:solidFill>
                <a:latin typeface="+mn-ea"/>
              </a:rPr>
              <a:t>医療者の負担軽減</a:t>
            </a:r>
            <a:endParaRPr lang="en-US" altLang="ja-JP" sz="1400" b="1" dirty="0">
              <a:solidFill>
                <a:prstClr val="black"/>
              </a:solidFill>
              <a:latin typeface="+mn-ea"/>
            </a:endParaRPr>
          </a:p>
        </p:txBody>
      </p:sp>
      <p:sp>
        <p:nvSpPr>
          <p:cNvPr id="36" name="タイトル 1">
            <a:extLst>
              <a:ext uri="{FF2B5EF4-FFF2-40B4-BE49-F238E27FC236}">
                <a16:creationId xmlns:a16="http://schemas.microsoft.com/office/drawing/2014/main" id="{B4CCDA2E-0914-FE62-0312-804D9B9ADB76}"/>
              </a:ext>
            </a:extLst>
          </p:cNvPr>
          <p:cNvSpPr txBox="1">
            <a:spLocks/>
          </p:cNvSpPr>
          <p:nvPr/>
        </p:nvSpPr>
        <p:spPr>
          <a:xfrm>
            <a:off x="860174" y="2063962"/>
            <a:ext cx="2384315" cy="480856"/>
          </a:xfrm>
          <a:prstGeom prst="rect">
            <a:avLst/>
          </a:prstGeom>
        </p:spPr>
        <p:txBody>
          <a:bodyPr lIns="68580" tIns="34290" rIns="68580" bIns="3429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800">
              <a:defRPr/>
            </a:pPr>
            <a:r>
              <a:rPr lang="ja-JP" altLang="en-US" sz="1350" b="1" dirty="0">
                <a:solidFill>
                  <a:prstClr val="black"/>
                </a:solidFill>
                <a:highlight>
                  <a:srgbClr val="00FFFF"/>
                </a:highlight>
                <a:latin typeface="+mn-ea"/>
                <a:ea typeface="+mn-ea"/>
              </a:rPr>
              <a:t>質問促進リスト</a:t>
            </a:r>
            <a:endParaRPr lang="en-US" altLang="ja-JP" sz="1350" b="1" dirty="0">
              <a:solidFill>
                <a:prstClr val="black"/>
              </a:solidFill>
              <a:highlight>
                <a:srgbClr val="00FFFF"/>
              </a:highlight>
              <a:latin typeface="+mn-ea"/>
              <a:ea typeface="+mn-ea"/>
            </a:endParaRPr>
          </a:p>
          <a:p>
            <a:pPr algn="ctr" defTabSz="685800">
              <a:defRPr/>
            </a:pPr>
            <a:r>
              <a:rPr lang="ja-JP" altLang="en-US" sz="1350" b="1" dirty="0">
                <a:solidFill>
                  <a:prstClr val="black"/>
                </a:solidFill>
                <a:highlight>
                  <a:srgbClr val="00FFFF"/>
                </a:highlight>
                <a:latin typeface="+mn-ea"/>
                <a:ea typeface="+mn-ea"/>
              </a:rPr>
              <a:t>（強い推奨・強い</a:t>
            </a:r>
            <a:r>
              <a:rPr lang="en-US" altLang="ja-JP" sz="1350" b="1" dirty="0">
                <a:solidFill>
                  <a:prstClr val="black"/>
                </a:solidFill>
                <a:highlight>
                  <a:srgbClr val="00FFFF"/>
                </a:highlight>
                <a:latin typeface="+mn-ea"/>
                <a:ea typeface="+mn-ea"/>
              </a:rPr>
              <a:t>Evidence</a:t>
            </a:r>
            <a:r>
              <a:rPr lang="ja-JP" altLang="en-US" sz="1350" b="1" dirty="0">
                <a:solidFill>
                  <a:prstClr val="black"/>
                </a:solidFill>
                <a:highlight>
                  <a:srgbClr val="00FFFF"/>
                </a:highlight>
                <a:latin typeface="+mn-ea"/>
                <a:ea typeface="+mn-ea"/>
              </a:rPr>
              <a:t>）</a:t>
            </a:r>
            <a:endParaRPr lang="en-US" altLang="ja-JP" sz="1350" b="1" dirty="0">
              <a:solidFill>
                <a:prstClr val="black"/>
              </a:solidFill>
              <a:highlight>
                <a:srgbClr val="00FFFF"/>
              </a:highlight>
              <a:latin typeface="+mn-ea"/>
              <a:ea typeface="+mn-ea"/>
            </a:endParaRPr>
          </a:p>
        </p:txBody>
      </p:sp>
      <p:sp>
        <p:nvSpPr>
          <p:cNvPr id="37" name="角丸四角形 46">
            <a:extLst>
              <a:ext uri="{FF2B5EF4-FFF2-40B4-BE49-F238E27FC236}">
                <a16:creationId xmlns:a16="http://schemas.microsoft.com/office/drawing/2014/main" id="{2B0565A7-34C2-73C4-E4FE-B300B520BB7F}"/>
              </a:ext>
            </a:extLst>
          </p:cNvPr>
          <p:cNvSpPr/>
          <p:nvPr/>
        </p:nvSpPr>
        <p:spPr>
          <a:xfrm>
            <a:off x="9555492" y="4803980"/>
            <a:ext cx="1495425" cy="1381742"/>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760">
              <a:solidFill>
                <a:prstClr val="black"/>
              </a:solidFill>
              <a:latin typeface="+mn-ea"/>
            </a:endParaRPr>
          </a:p>
        </p:txBody>
      </p:sp>
      <p:sp>
        <p:nvSpPr>
          <p:cNvPr id="18" name="下矢印 17">
            <a:extLst>
              <a:ext uri="{FF2B5EF4-FFF2-40B4-BE49-F238E27FC236}">
                <a16:creationId xmlns:a16="http://schemas.microsoft.com/office/drawing/2014/main" id="{84843214-5EA6-81A5-DA8B-C08CD87051DC}"/>
              </a:ext>
            </a:extLst>
          </p:cNvPr>
          <p:cNvSpPr/>
          <p:nvPr/>
        </p:nvSpPr>
        <p:spPr>
          <a:xfrm>
            <a:off x="4667579" y="2390009"/>
            <a:ext cx="436563" cy="55245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760">
              <a:solidFill>
                <a:prstClr val="black"/>
              </a:solidFill>
              <a:latin typeface="+mn-ea"/>
            </a:endParaRPr>
          </a:p>
        </p:txBody>
      </p:sp>
      <p:sp>
        <p:nvSpPr>
          <p:cNvPr id="45" name="タイトル 1">
            <a:extLst>
              <a:ext uri="{FF2B5EF4-FFF2-40B4-BE49-F238E27FC236}">
                <a16:creationId xmlns:a16="http://schemas.microsoft.com/office/drawing/2014/main" id="{5DE90A17-CD04-6422-8060-4F04B8D19D9B}"/>
              </a:ext>
            </a:extLst>
          </p:cNvPr>
          <p:cNvSpPr txBox="1">
            <a:spLocks/>
          </p:cNvSpPr>
          <p:nvPr/>
        </p:nvSpPr>
        <p:spPr>
          <a:xfrm>
            <a:off x="873620" y="5660410"/>
            <a:ext cx="2384315" cy="479275"/>
          </a:xfrm>
          <a:prstGeom prst="rect">
            <a:avLst/>
          </a:prstGeom>
        </p:spPr>
        <p:txBody>
          <a:bodyPr lIns="68580" tIns="34290" rIns="68580" bIns="3429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800">
              <a:defRPr/>
            </a:pPr>
            <a:r>
              <a:rPr lang="en-US" altLang="ja-JP" sz="1350" b="1" dirty="0">
                <a:solidFill>
                  <a:prstClr val="black"/>
                </a:solidFill>
                <a:highlight>
                  <a:srgbClr val="00FF00"/>
                </a:highlight>
                <a:latin typeface="+mn-ea"/>
                <a:ea typeface="+mn-ea"/>
              </a:rPr>
              <a:t>SHARE-CST</a:t>
            </a:r>
          </a:p>
          <a:p>
            <a:pPr algn="ctr" defTabSz="685800">
              <a:defRPr/>
            </a:pPr>
            <a:r>
              <a:rPr lang="ja-JP" altLang="en-US" sz="1350" b="1" dirty="0">
                <a:solidFill>
                  <a:prstClr val="black"/>
                </a:solidFill>
                <a:highlight>
                  <a:srgbClr val="00FF00"/>
                </a:highlight>
                <a:latin typeface="+mn-ea"/>
                <a:ea typeface="+mn-ea"/>
              </a:rPr>
              <a:t>（弱い推奨・中等度</a:t>
            </a:r>
            <a:r>
              <a:rPr lang="en-US" altLang="ja-JP" sz="1350" b="1" dirty="0">
                <a:solidFill>
                  <a:prstClr val="black"/>
                </a:solidFill>
                <a:highlight>
                  <a:srgbClr val="00FF00"/>
                </a:highlight>
                <a:latin typeface="+mn-ea"/>
                <a:ea typeface="+mn-ea"/>
              </a:rPr>
              <a:t>Evidence</a:t>
            </a:r>
            <a:r>
              <a:rPr lang="ja-JP" altLang="en-US" sz="1350" b="1" dirty="0">
                <a:solidFill>
                  <a:prstClr val="black"/>
                </a:solidFill>
                <a:highlight>
                  <a:srgbClr val="00FF00"/>
                </a:highlight>
                <a:latin typeface="+mn-ea"/>
                <a:ea typeface="+mn-ea"/>
              </a:rPr>
              <a:t>）</a:t>
            </a:r>
            <a:endParaRPr lang="en-US" altLang="ja-JP" sz="1350" b="1" dirty="0">
              <a:solidFill>
                <a:prstClr val="black"/>
              </a:solidFill>
              <a:highlight>
                <a:srgbClr val="00FF00"/>
              </a:highlight>
              <a:latin typeface="+mn-ea"/>
              <a:ea typeface="+mn-ea"/>
            </a:endParaRPr>
          </a:p>
        </p:txBody>
      </p:sp>
      <p:sp>
        <p:nvSpPr>
          <p:cNvPr id="17" name="テキスト ボックス 16">
            <a:extLst>
              <a:ext uri="{FF2B5EF4-FFF2-40B4-BE49-F238E27FC236}">
                <a16:creationId xmlns:a16="http://schemas.microsoft.com/office/drawing/2014/main" id="{558DCB5A-DE36-04BF-B150-6444EB4C0253}"/>
              </a:ext>
            </a:extLst>
          </p:cNvPr>
          <p:cNvSpPr txBox="1"/>
          <p:nvPr/>
        </p:nvSpPr>
        <p:spPr>
          <a:xfrm>
            <a:off x="3135642" y="2116959"/>
            <a:ext cx="3233737" cy="300038"/>
          </a:xfrm>
          <a:prstGeom prst="rect">
            <a:avLst/>
          </a:prstGeom>
          <a:solidFill>
            <a:schemeClr val="accent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spAutoFit/>
          </a:bodyPr>
          <a:lstStyle/>
          <a:p>
            <a:pPr algn="ctr" defTabSz="385763">
              <a:defRPr/>
            </a:pPr>
            <a:r>
              <a:rPr lang="ja-JP" altLang="en-US" sz="1350" dirty="0">
                <a:solidFill>
                  <a:prstClr val="white"/>
                </a:solidFill>
                <a:latin typeface="+mn-ea"/>
              </a:rPr>
              <a:t>患者へのコミュニケーション技術支援</a:t>
            </a:r>
          </a:p>
        </p:txBody>
      </p:sp>
      <p:grpSp>
        <p:nvGrpSpPr>
          <p:cNvPr id="3" name="グループ化 2">
            <a:extLst>
              <a:ext uri="{FF2B5EF4-FFF2-40B4-BE49-F238E27FC236}">
                <a16:creationId xmlns:a16="http://schemas.microsoft.com/office/drawing/2014/main" id="{276073FD-8017-548D-24E7-3286A12146CB}"/>
              </a:ext>
            </a:extLst>
          </p:cNvPr>
          <p:cNvGrpSpPr>
            <a:grpSpLocks/>
          </p:cNvGrpSpPr>
          <p:nvPr/>
        </p:nvGrpSpPr>
        <p:grpSpPr bwMode="auto">
          <a:xfrm>
            <a:off x="9544379" y="2116959"/>
            <a:ext cx="1495425" cy="1072612"/>
            <a:chOff x="7394357" y="2464213"/>
            <a:chExt cx="1495064" cy="1339665"/>
          </a:xfrm>
        </p:grpSpPr>
        <p:sp>
          <p:nvSpPr>
            <p:cNvPr id="13" name="フリーフォーム 12">
              <a:extLst>
                <a:ext uri="{FF2B5EF4-FFF2-40B4-BE49-F238E27FC236}">
                  <a16:creationId xmlns:a16="http://schemas.microsoft.com/office/drawing/2014/main" id="{EBF52D11-226B-C2D6-559D-AA2F92823784}"/>
                </a:ext>
              </a:extLst>
            </p:cNvPr>
            <p:cNvSpPr/>
            <p:nvPr/>
          </p:nvSpPr>
          <p:spPr>
            <a:xfrm>
              <a:off x="7613379" y="2834549"/>
              <a:ext cx="1057020" cy="580371"/>
            </a:xfrm>
            <a:custGeom>
              <a:avLst/>
              <a:gdLst>
                <a:gd name="connsiteX0" fmla="*/ 0 w 1006303"/>
                <a:gd name="connsiteY0" fmla="*/ 496031 h 992062"/>
                <a:gd name="connsiteX1" fmla="*/ 503152 w 1006303"/>
                <a:gd name="connsiteY1" fmla="*/ 0 h 992062"/>
                <a:gd name="connsiteX2" fmla="*/ 1006304 w 1006303"/>
                <a:gd name="connsiteY2" fmla="*/ 496031 h 992062"/>
                <a:gd name="connsiteX3" fmla="*/ 503152 w 1006303"/>
                <a:gd name="connsiteY3" fmla="*/ 992062 h 992062"/>
                <a:gd name="connsiteX4" fmla="*/ 0 w 1006303"/>
                <a:gd name="connsiteY4" fmla="*/ 496031 h 9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303" h="992062">
                  <a:moveTo>
                    <a:pt x="0" y="496031"/>
                  </a:moveTo>
                  <a:cubicBezTo>
                    <a:pt x="0" y="222081"/>
                    <a:pt x="225269" y="0"/>
                    <a:pt x="503152" y="0"/>
                  </a:cubicBezTo>
                  <a:cubicBezTo>
                    <a:pt x="781035" y="0"/>
                    <a:pt x="1006304" y="222081"/>
                    <a:pt x="1006304" y="496031"/>
                  </a:cubicBezTo>
                  <a:cubicBezTo>
                    <a:pt x="1006304" y="769981"/>
                    <a:pt x="781035" y="992062"/>
                    <a:pt x="503152" y="992062"/>
                  </a:cubicBezTo>
                  <a:cubicBezTo>
                    <a:pt x="225269" y="992062"/>
                    <a:pt x="0" y="769981"/>
                    <a:pt x="0" y="496031"/>
                  </a:cubicBezTo>
                  <a:close/>
                </a:path>
              </a:pathLst>
            </a:custGeom>
            <a:solidFill>
              <a:schemeClr val="accent4">
                <a:lumMod val="60000"/>
                <a:lumOff val="40000"/>
                <a:alpha val="50196"/>
              </a:schemeClr>
            </a:solidFill>
            <a:ln w="635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95926" tIns="95046" rIns="95926" bIns="95046" spcCol="1270" anchor="ctr"/>
            <a:lstStyle/>
            <a:p>
              <a:pPr algn="ctr" defTabSz="262533">
                <a:lnSpc>
                  <a:spcPct val="90000"/>
                </a:lnSpc>
                <a:spcBef>
                  <a:spcPct val="0"/>
                </a:spcBef>
                <a:spcAft>
                  <a:spcPct val="35000"/>
                </a:spcAft>
                <a:defRPr/>
              </a:pPr>
              <a:r>
                <a:rPr lang="ja-JP" altLang="en-US" sz="2400" dirty="0">
                  <a:solidFill>
                    <a:prstClr val="black"/>
                  </a:solidFill>
                  <a:latin typeface="+mn-ea"/>
                </a:rPr>
                <a:t>生存</a:t>
              </a:r>
            </a:p>
          </p:txBody>
        </p:sp>
        <p:sp>
          <p:nvSpPr>
            <p:cNvPr id="48" name="角丸四角形 46">
              <a:extLst>
                <a:ext uri="{FF2B5EF4-FFF2-40B4-BE49-F238E27FC236}">
                  <a16:creationId xmlns:a16="http://schemas.microsoft.com/office/drawing/2014/main" id="{8B6B1792-B944-39DF-A75D-293BF76A95C9}"/>
                </a:ext>
              </a:extLst>
            </p:cNvPr>
            <p:cNvSpPr/>
            <p:nvPr/>
          </p:nvSpPr>
          <p:spPr>
            <a:xfrm>
              <a:off x="7394357" y="2464213"/>
              <a:ext cx="1495064" cy="1339665"/>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ja-JP" altLang="en-US" sz="760">
                <a:solidFill>
                  <a:prstClr val="black"/>
                </a:solidFill>
                <a:latin typeface="+mn-ea"/>
              </a:endParaRPr>
            </a:p>
          </p:txBody>
        </p:sp>
      </p:grpSp>
      <p:sp>
        <p:nvSpPr>
          <p:cNvPr id="46" name="円/楕円 164">
            <a:extLst>
              <a:ext uri="{FF2B5EF4-FFF2-40B4-BE49-F238E27FC236}">
                <a16:creationId xmlns:a16="http://schemas.microsoft.com/office/drawing/2014/main" id="{A6DEF1AB-B3DD-AFDB-337F-F1290B4CD76D}"/>
              </a:ext>
            </a:extLst>
          </p:cNvPr>
          <p:cNvSpPr/>
          <p:nvPr/>
        </p:nvSpPr>
        <p:spPr bwMode="auto">
          <a:xfrm>
            <a:off x="9871404" y="4074348"/>
            <a:ext cx="841375" cy="259811"/>
          </a:xfrm>
          <a:prstGeom prst="ellipse">
            <a:avLst/>
          </a:prstGeom>
          <a:solidFill>
            <a:srgbClr val="FFC000"/>
          </a:solidFill>
          <a:ln>
            <a:noFill/>
          </a:ln>
          <a:effectLst>
            <a:outerShdw dist="50800" sx="1000" sy="1000" algn="ctr" rotWithShape="0">
              <a:schemeClr val="bg1">
                <a:lumMod val="50000"/>
              </a:schemeClr>
            </a:outerShdw>
          </a:effectLst>
          <a:scene3d>
            <a:camera prst="orthographicFront"/>
            <a:lightRig rig="threePt" dir="t"/>
          </a:scene3d>
          <a:sp3d>
            <a:bevelT h="1524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lgn="ctr" defTabSz="812810" fontAlgn="base">
              <a:spcBef>
                <a:spcPct val="0"/>
              </a:spcBef>
              <a:spcAft>
                <a:spcPct val="0"/>
              </a:spcAft>
              <a:defRPr/>
            </a:pPr>
            <a:r>
              <a:rPr lang="ja-JP" altLang="en-US" sz="1200" dirty="0">
                <a:solidFill>
                  <a:prstClr val="black"/>
                </a:solidFill>
                <a:latin typeface="+mn-ea"/>
                <a:ea typeface="+mn-ea"/>
                <a:cs typeface="小塚ゴシック Pro B"/>
              </a:rPr>
              <a:t>うつ</a:t>
            </a:r>
            <a:endParaRPr lang="en-US" altLang="ja-JP" sz="1200" dirty="0">
              <a:solidFill>
                <a:prstClr val="black"/>
              </a:solidFill>
              <a:latin typeface="+mn-ea"/>
              <a:ea typeface="+mn-ea"/>
              <a:cs typeface="小塚ゴシック Pro B"/>
            </a:endParaRPr>
          </a:p>
        </p:txBody>
      </p:sp>
      <p:sp>
        <p:nvSpPr>
          <p:cNvPr id="10" name="円/楕円 168">
            <a:extLst>
              <a:ext uri="{FF2B5EF4-FFF2-40B4-BE49-F238E27FC236}">
                <a16:creationId xmlns:a16="http://schemas.microsoft.com/office/drawing/2014/main" id="{1C788803-DBCF-0DC3-7BEF-B3D71638A7AA}"/>
              </a:ext>
            </a:extLst>
          </p:cNvPr>
          <p:cNvSpPr/>
          <p:nvPr/>
        </p:nvSpPr>
        <p:spPr bwMode="auto">
          <a:xfrm>
            <a:off x="9977702" y="4299442"/>
            <a:ext cx="658652" cy="197181"/>
          </a:xfrm>
          <a:prstGeom prst="ellipse">
            <a:avLst/>
          </a:prstGeom>
          <a:solidFill>
            <a:srgbClr val="FFC000"/>
          </a:solidFill>
          <a:ln>
            <a:noFill/>
          </a:ln>
          <a:effectLst>
            <a:outerShdw dist="50800" sx="1000" sy="1000" algn="ctr" rotWithShape="0">
              <a:schemeClr val="bg1">
                <a:lumMod val="50000"/>
              </a:schemeClr>
            </a:outerShdw>
          </a:effectLst>
          <a:scene3d>
            <a:camera prst="orthographicFront"/>
            <a:lightRig rig="threePt" dir="t"/>
          </a:scene3d>
          <a:sp3d>
            <a:bevelT h="1524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lgn="ctr" defTabSz="812810" fontAlgn="base">
              <a:spcBef>
                <a:spcPct val="0"/>
              </a:spcBef>
              <a:spcAft>
                <a:spcPct val="0"/>
              </a:spcAft>
              <a:defRPr/>
            </a:pPr>
            <a:r>
              <a:rPr lang="ja-JP" altLang="en-US" sz="1050" dirty="0">
                <a:solidFill>
                  <a:srgbClr val="000000"/>
                </a:solidFill>
                <a:latin typeface="+mn-ea"/>
                <a:ea typeface="+mn-ea"/>
                <a:cs typeface="小塚ゴシック Pro B"/>
              </a:rPr>
              <a:t>自殺</a:t>
            </a:r>
            <a:endParaRPr lang="en-US" altLang="ja-JP" sz="1050" dirty="0">
              <a:solidFill>
                <a:srgbClr val="000000"/>
              </a:solidFill>
              <a:latin typeface="+mn-ea"/>
              <a:ea typeface="+mn-ea"/>
              <a:cs typeface="小塚ゴシック Pro B"/>
            </a:endParaRPr>
          </a:p>
        </p:txBody>
      </p:sp>
      <p:pic>
        <p:nvPicPr>
          <p:cNvPr id="2" name="図 1">
            <a:extLst>
              <a:ext uri="{FF2B5EF4-FFF2-40B4-BE49-F238E27FC236}">
                <a16:creationId xmlns:a16="http://schemas.microsoft.com/office/drawing/2014/main" id="{19877624-00E8-A7EE-D78F-09BD5A4DDD5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70585" y="2588833"/>
            <a:ext cx="781494" cy="1102006"/>
          </a:xfrm>
          <a:prstGeom prst="rect">
            <a:avLst/>
          </a:prstGeom>
          <a:ln>
            <a:solidFill>
              <a:schemeClr val="tx1"/>
            </a:solidFill>
          </a:ln>
        </p:spPr>
      </p:pic>
      <p:sp>
        <p:nvSpPr>
          <p:cNvPr id="49" name="正方形/長方形 48">
            <a:extLst>
              <a:ext uri="{FF2B5EF4-FFF2-40B4-BE49-F238E27FC236}">
                <a16:creationId xmlns:a16="http://schemas.microsoft.com/office/drawing/2014/main" id="{4189C261-708B-4481-806F-98D6E7D1B857}"/>
              </a:ext>
            </a:extLst>
          </p:cNvPr>
          <p:cNvSpPr/>
          <p:nvPr/>
        </p:nvSpPr>
        <p:spPr>
          <a:xfrm>
            <a:off x="6087124" y="6329551"/>
            <a:ext cx="5536844" cy="276999"/>
          </a:xfrm>
          <a:prstGeom prst="rect">
            <a:avLst/>
          </a:prstGeom>
        </p:spPr>
        <p:txBody>
          <a:bodyPr wrap="square">
            <a:spAutoFit/>
          </a:bodyPr>
          <a:lstStyle/>
          <a:p>
            <a:pPr defTabSz="457200"/>
            <a:r>
              <a:rPr kumimoji="0" lang="ja-JP" altLang="ja-JP" sz="1200" kern="100" dirty="0">
                <a:solidFill>
                  <a:prstClr val="black"/>
                </a:solidFill>
                <a:latin typeface="+mn-ea"/>
                <a:cs typeface="Times New Roman" panose="02020603050405020304" pitchFamily="18" charset="0"/>
              </a:rPr>
              <a:t>がん患者における患者－医療者間のコミュニケーションガイドライン</a:t>
            </a:r>
            <a:r>
              <a:rPr kumimoji="0" lang="en-US" altLang="ja-JP" sz="1200" kern="100" dirty="0">
                <a:solidFill>
                  <a:prstClr val="black"/>
                </a:solidFill>
                <a:latin typeface="+mn-ea"/>
                <a:cs typeface="Times New Roman" panose="02020603050405020304" pitchFamily="18" charset="0"/>
              </a:rPr>
              <a:t>2022</a:t>
            </a:r>
            <a:r>
              <a:rPr kumimoji="0" lang="ja-JP" altLang="en-US" sz="1200" kern="100" dirty="0">
                <a:solidFill>
                  <a:prstClr val="black"/>
                </a:solidFill>
                <a:latin typeface="+mn-ea"/>
                <a:cs typeface="Times New Roman" panose="02020603050405020304" pitchFamily="18" charset="0"/>
              </a:rPr>
              <a:t>版</a:t>
            </a:r>
            <a:endParaRPr kumimoji="0" lang="ja-JP" altLang="en-US" sz="1200" dirty="0">
              <a:solidFill>
                <a:prstClr val="black"/>
              </a:solidFill>
              <a:latin typeface="+mn-ea"/>
            </a:endParaRPr>
          </a:p>
        </p:txBody>
      </p:sp>
    </p:spTree>
    <p:custDataLst>
      <p:tags r:id="rId1"/>
    </p:custDataLst>
    <p:extLst>
      <p:ext uri="{BB962C8B-B14F-4D97-AF65-F5344CB8AC3E}">
        <p14:creationId xmlns:p14="http://schemas.microsoft.com/office/powerpoint/2010/main" val="28799433"/>
      </p:ext>
    </p:extLst>
  </p:cSld>
  <p:clrMapOvr>
    <a:masterClrMapping/>
  </p:clrMapOvr>
  <mc:AlternateContent xmlns:mc="http://schemas.openxmlformats.org/markup-compatibility/2006" xmlns:p14="http://schemas.microsoft.com/office/powerpoint/2010/main">
    <mc:Choice Requires="p14">
      <p:transition spd="slow" p14:dur="2000" advTm="43811"/>
    </mc:Choice>
    <mc:Fallback xmlns="">
      <p:transition spd="slow" advTm="438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ssolve">
                                      <p:cBhvr>
                                        <p:cTn id="10" dur="500"/>
                                        <p:tgtEl>
                                          <p:spTgt spid="4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dissolve">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5" grpId="0" animBg="1"/>
      <p:bldP spid="53" grpId="0" animBg="1"/>
      <p:bldP spid="44" grpId="0" animBg="1"/>
      <p:bldP spid="54" grpId="0" animBg="1"/>
      <p:bldP spid="32" grpId="0" animBg="1"/>
      <p:bldP spid="39" grpId="0" animBg="1"/>
      <p:bldP spid="29" grpId="0" animBg="1"/>
      <p:bldP spid="35" grpId="0" animBg="1"/>
      <p:bldP spid="37" grpId="0" animBg="1"/>
      <p:bldP spid="4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3.3|10.3"/>
</p:tagLst>
</file>

<file path=ppt/tags/tag2.xml><?xml version="1.0" encoding="utf-8"?>
<p:tagLst xmlns:a="http://schemas.openxmlformats.org/drawingml/2006/main" xmlns:r="http://schemas.openxmlformats.org/officeDocument/2006/relationships" xmlns:p="http://schemas.openxmlformats.org/presentationml/2006/main">
  <p:tag name="TIMING" val="|6|11.3"/>
</p:tagLst>
</file>

<file path=ppt/tags/tag3.xml><?xml version="1.0" encoding="utf-8"?>
<p:tagLst xmlns:a="http://schemas.openxmlformats.org/drawingml/2006/main" xmlns:r="http://schemas.openxmlformats.org/officeDocument/2006/relationships" xmlns:p="http://schemas.openxmlformats.org/presentationml/2006/main">
  <p:tag name="TIMING" val="|8.1|22.7|1.1"/>
</p:tagLst>
</file>

<file path=ppt/tags/tag4.xml><?xml version="1.0" encoding="utf-8"?>
<p:tagLst xmlns:a="http://schemas.openxmlformats.org/drawingml/2006/main" xmlns:r="http://schemas.openxmlformats.org/officeDocument/2006/relationships" xmlns:p="http://schemas.openxmlformats.org/presentationml/2006/main">
  <p:tag name="TIMING" val="|5.5|15.2"/>
</p:tagLst>
</file>

<file path=ppt/tags/tag5.xml><?xml version="1.0" encoding="utf-8"?>
<p:tagLst xmlns:a="http://schemas.openxmlformats.org/drawingml/2006/main" xmlns:r="http://schemas.openxmlformats.org/officeDocument/2006/relationships" xmlns:p="http://schemas.openxmlformats.org/presentationml/2006/main">
  <p:tag name="TIMING" val="|11.7|9"/>
</p:tagLst>
</file>

<file path=ppt/tags/tag6.xml><?xml version="1.0" encoding="utf-8"?>
<p:tagLst xmlns:a="http://schemas.openxmlformats.org/drawingml/2006/main" xmlns:r="http://schemas.openxmlformats.org/officeDocument/2006/relationships" xmlns:p="http://schemas.openxmlformats.org/presentationml/2006/main">
  <p:tag name="TIMING" val="|8|17.1"/>
</p:tagLst>
</file>

<file path=ppt/tags/tag7.xml><?xml version="1.0" encoding="utf-8"?>
<p:tagLst xmlns:a="http://schemas.openxmlformats.org/drawingml/2006/main" xmlns:r="http://schemas.openxmlformats.org/officeDocument/2006/relationships" xmlns:p="http://schemas.openxmlformats.org/presentationml/2006/main">
  <p:tag name="TIMING" val="|12.8|5.5|4.2"/>
</p:tagLst>
</file>

<file path=ppt/tags/tag8.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9525" cap="flat" cmpd="sng" algn="ctr">
          <a:solidFill>
            <a:schemeClr val="accent3"/>
          </a:solidFill>
          <a:prstDash val="dash"/>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5350</TotalTime>
  <Words>4512</Words>
  <Application>Microsoft Office PowerPoint</Application>
  <PresentationFormat>ワイド画面</PresentationFormat>
  <Paragraphs>503</Paragraphs>
  <Slides>26</Slides>
  <Notes>22</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26</vt:i4>
      </vt:variant>
    </vt:vector>
  </HeadingPairs>
  <TitlesOfParts>
    <vt:vector size="40" baseType="lpstr">
      <vt:lpstr>HG丸ｺﾞｼｯｸM-PRO</vt:lpstr>
      <vt:lpstr>ＭＳ Ｐゴシック</vt:lpstr>
      <vt:lpstr>SimSun</vt:lpstr>
      <vt:lpstr>メイリオ</vt:lpstr>
      <vt:lpstr>メイリオ</vt:lpstr>
      <vt:lpstr>游ゴシック</vt:lpstr>
      <vt:lpstr>Arial</vt:lpstr>
      <vt:lpstr>Calibri</vt:lpstr>
      <vt:lpstr>Century Gothic</vt:lpstr>
      <vt:lpstr>Symbol</vt:lpstr>
      <vt:lpstr>Times</vt:lpstr>
      <vt:lpstr>Times New Roman</vt:lpstr>
      <vt:lpstr>Office テーマ</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がん医療における質問促進リスト </vt:lpstr>
      <vt:lpstr>質問促進リスト（Question Prompt List）とは</vt:lpstr>
      <vt:lpstr>「何でも質問してください」　vs　質問促進リスト　</vt:lpstr>
      <vt:lpstr>PowerPoint プレゼンテーション</vt:lpstr>
      <vt:lpstr>PowerPoint プレゼンテーション</vt:lpstr>
      <vt:lpstr>がん医療における質問促進リスト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門脇　緑</dc:creator>
  <cp:lastModifiedBy>野口　菜穂</cp:lastModifiedBy>
  <cp:revision>375</cp:revision>
  <cp:lastPrinted>2023-01-24T09:18:29Z</cp:lastPrinted>
  <dcterms:created xsi:type="dcterms:W3CDTF">2021-01-19T00:36:12Z</dcterms:created>
  <dcterms:modified xsi:type="dcterms:W3CDTF">2025-12-12T03:48:12Z</dcterms:modified>
</cp:coreProperties>
</file>